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8" r:id="rId3"/>
    <p:sldId id="260" r:id="rId4"/>
    <p:sldId id="261" r:id="rId5"/>
    <p:sldId id="259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334"/>
    <a:srgbClr val="235736"/>
    <a:srgbClr val="F8F8F8"/>
    <a:srgbClr val="F3FBF6"/>
    <a:srgbClr val="D5EFDF"/>
    <a:srgbClr val="E6F6EC"/>
    <a:srgbClr val="FFFFFF"/>
    <a:srgbClr val="D9D9D9"/>
    <a:srgbClr val="AADEB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0BDCB-5723-4C42-B936-F121D664EC24}" v="4" dt="2022-02-08T13:47:09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Sturgess" userId="3796da39-aedb-4ba5-9a5f-3e927cb746c1" providerId="ADAL" clId="{B530BDCB-5723-4C42-B936-F121D664EC24}"/>
    <pc:docChg chg="modShowInfo">
      <pc:chgData name="Angela Sturgess" userId="3796da39-aedb-4ba5-9a5f-3e927cb746c1" providerId="ADAL" clId="{B530BDCB-5723-4C42-B936-F121D664EC24}" dt="2022-02-08T13:47:09.454" v="3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04_362A3BFA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_104_362A3BFA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24-4F03-B56E-FDF8F0AF4A1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24-4F03-B56E-FDF8F0AF4A16}"/>
              </c:ext>
            </c:extLst>
          </c:dPt>
          <c:cat>
            <c:strRef>
              <c:f>'[Chart in Microsoft PowerPoint]Sheet1'!$A$2:$A$3</c:f>
              <c:strCache>
                <c:ptCount val="2"/>
                <c:pt idx="0">
                  <c:v>Kano</c:v>
                </c:pt>
                <c:pt idx="1">
                  <c:v>Others</c:v>
                </c:pt>
              </c:strCache>
            </c:strRef>
          </c:cat>
          <c:val>
            <c:numRef>
              <c:f>'[Chart in Microsoft PowerPoint]Sheet1'!$B$2:$B$3</c:f>
              <c:numCache>
                <c:formatCode>0.00%</c:formatCode>
                <c:ptCount val="2"/>
                <c:pt idx="0">
                  <c:v>0.755</c:v>
                </c:pt>
                <c:pt idx="1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24-4F03-B56E-FDF8F0AF4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51234567901234E-2"/>
          <c:y val="5.5070707070707069E-2"/>
          <c:w val="0.65629935819229346"/>
          <c:h val="0.99490484747586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Malaria cases</c:v>
                </c:pt>
              </c:strCache>
            </c:strRef>
          </c:tx>
          <c:spPr>
            <a:solidFill>
              <a:srgbClr val="AADEBE"/>
            </a:solidFill>
          </c:spPr>
          <c:dPt>
            <c:idx val="0"/>
            <c:bubble3D val="0"/>
            <c:spPr>
              <a:solidFill>
                <a:srgbClr val="70AD47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36-4E79-B405-2AF353D2604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36-4E79-B405-2AF353D2604F}"/>
              </c:ext>
            </c:extLst>
          </c:dPt>
          <c:dPt>
            <c:idx val="2"/>
            <c:bubble3D val="0"/>
            <c:spPr>
              <a:solidFill>
                <a:srgbClr val="AADE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6-4E79-B405-2AF353D2604F}"/>
              </c:ext>
            </c:extLst>
          </c:dPt>
          <c:dPt>
            <c:idx val="3"/>
            <c:bubble3D val="0"/>
            <c:spPr>
              <a:solidFill>
                <a:srgbClr val="AADE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36-4E79-B405-2AF353D2604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Lagos burden</c:v>
                </c:pt>
                <c:pt idx="1">
                  <c:v>Others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3.5999999999999997E-2</c:v>
                </c:pt>
                <c:pt idx="1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36-4E79-B405-2AF353D26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909560723514215E-2"/>
          <c:y val="5.0954106280193239E-3"/>
          <c:w val="0.65629935819229346"/>
          <c:h val="0.99490484747586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Malaria cases</c:v>
                </c:pt>
              </c:strCache>
            </c:strRef>
          </c:tx>
          <c:spPr>
            <a:solidFill>
              <a:srgbClr val="AADEBE"/>
            </a:solidFill>
          </c:spPr>
          <c:dPt>
            <c:idx val="0"/>
            <c:bubble3D val="0"/>
            <c:spPr>
              <a:solidFill>
                <a:srgbClr val="215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DB-416C-9BB9-E63D3CCB118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DB-416C-9BB9-E63D3CCB1187}"/>
              </c:ext>
            </c:extLst>
          </c:dPt>
          <c:dPt>
            <c:idx val="2"/>
            <c:bubble3D val="0"/>
            <c:spPr>
              <a:solidFill>
                <a:srgbClr val="AADE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DB-416C-9BB9-E63D3CCB1187}"/>
              </c:ext>
            </c:extLst>
          </c:dPt>
          <c:dPt>
            <c:idx val="3"/>
            <c:bubble3D val="0"/>
            <c:spPr>
              <a:solidFill>
                <a:srgbClr val="AADE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DB-416C-9BB9-E63D3CCB118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Lagos burden</c:v>
                </c:pt>
                <c:pt idx="1">
                  <c:v>Others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0.43</c:v>
                </c:pt>
                <c:pt idx="1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DB-416C-9BB9-E63D3CCB11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0.34054</cdr:x>
      <cdr:y>0.36538</cdr:y>
    </cdr:from>
    <cdr:to>
      <cdr:x>0.65945</cdr:x>
      <cdr:y>0.52221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E865D54-D768-4578-B511-DEE1596486D5}"/>
            </a:ext>
          </a:extLst>
        </cdr:cNvPr>
        <cdr:cNvSpPr txBox="1"/>
      </cdr:nvSpPr>
      <cdr:spPr>
        <a:xfrm xmlns:a="http://schemas.openxmlformats.org/drawingml/2006/main">
          <a:off x="551682" y="434068"/>
          <a:ext cx="516635" cy="18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/>
            <a:t>75.5%</a:t>
          </a:r>
          <a:endParaRPr lang="en-NG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BA9F-7717-4E8E-9CEB-012915B3E950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E4D5F-1D9E-49D0-B758-E2D04BAB6DD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111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505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55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816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8579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6310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7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2472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8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402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9A9E-F1DF-4014-90D5-F8943E7A7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1F377-2639-4FBC-9C34-7ADC50F66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569A-F4FC-486F-B417-99A73EF9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C6305-3F4E-4F08-BE0B-438708FD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62C06-D9BC-4AE0-BFDD-155E09F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2949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32CB-505E-45F0-9704-EFAE8C09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776FA-1FC7-4EC4-BC99-6A444AE37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D0991-AE31-424A-A2B7-1EF69A0F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0945-3374-4CE1-98BB-336890BE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6D32-3BBC-4412-B169-FF07D9DB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6097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39703-1B23-4526-8407-B4D457A92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D93E5-F4D9-4500-B298-E01B7AE8D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518F0-CA8B-4C3C-A6D3-6B45D228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D361-847C-40EA-8A59-291E76A1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2989-3B07-46F9-8C0E-F945D8F7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4926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8137-1640-466C-917F-88953F14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48C3-34F7-44A8-A749-EAF926794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50B8-8900-4C7E-B48C-03031CDC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7B9B-6678-49D3-8620-AD002E83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857F-4FDB-4CB1-BD42-2027E907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1990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60DF-9D89-4106-A284-7E2301B3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0D7C-7309-46C5-AE5C-C426471F9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DADB-F4E6-4BFF-9DB7-9F0584F3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7CCD-3AB9-4B1E-B85F-74A112FA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B370-6145-42A7-B968-CE9F0950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2157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76EC-5B52-443B-BCB0-A2712FA3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6B55-6FAE-433F-9CA0-2F572695C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CEC0C-90CB-4094-A27E-124A5748C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E4BD8-434D-48EF-910B-4174DB9E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98DC-45BB-4734-B32C-0BB8237E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B48DC-D527-43EF-BE57-97EBD26C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880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DF5A-1EE3-4124-9D20-B3FF862B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3A6DD-A41F-4B39-A044-0F83BA36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876C2-E90E-4AC2-84F5-AA2136AE2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18B8C-E39C-4D8D-AC78-2CA972F02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46273-FC70-4E89-A6FC-313595E20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B496D-F045-4C90-9AA0-1919DBE5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0615B-933C-4FA0-BC3B-1434A96D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6637A-501F-4554-AF1B-2A5AEB53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432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8A58-AD66-4A16-A1EB-41DDCACD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D960C-BE2C-4908-81CF-C3AACCD9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15417-9B12-45BD-B920-60FC29A8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2DBE6-5159-4190-B936-59DD3A3B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5420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E3754-03D2-47B8-A415-F59D4993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94293-630B-4EAC-B1E6-69F63D78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37942-F7CD-4030-A177-5E45402C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8419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87C0-BE66-4B7B-BAED-7BE40582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C56B-D617-402C-8AF5-D2EED432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7E221-A7CD-4DF6-9C7D-2CBFA6B2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799B8-FBC4-4702-9ADA-F8618F9B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51995-A9E9-4829-8A82-5C804965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3397B-9504-4689-8CCE-A98E6A06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9648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6C0E-58D0-42B3-B090-881C9FEE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581E1-A533-487C-986F-44EF36D66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EEB97-3732-4EB2-B7F7-ACE000F9E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1D9E3-E712-45CC-B4A2-5CA7D10C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BA4BC-68D8-4979-8DE7-35DE104E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C32AE-62F9-4CE2-856D-BC960012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444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95081-4A2A-462E-8F70-0A3906C5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955CF-DB49-4489-BA8F-65AA87FAB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1CB2-BC6D-4788-BD4A-65D209395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26FD5-C934-4B79-B75B-364B8C84413B}" type="datetimeFigureOut">
              <a:rPr lang="en-NG" smtClean="0"/>
              <a:t>02/08/2022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DD9C7-AD71-47C5-889A-899ACBCCC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48DA-4B9E-480B-AD45-09726C8D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289C-8B89-4FD1-8EAD-BE0C19A509A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070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hyperlink" Target="https://nigeria.opendataforafrica.org/" TargetMode="External"/><Relationship Id="rId26" Type="http://schemas.openxmlformats.org/officeDocument/2006/relationships/image" Target="../media/image12.svg"/><Relationship Id="rId3" Type="http://schemas.openxmlformats.org/officeDocument/2006/relationships/tags" Target="../tags/tag10.xml"/><Relationship Id="rId21" Type="http://schemas.openxmlformats.org/officeDocument/2006/relationships/chart" Target="../charts/chart1.xml"/><Relationship Id="rId34" Type="http://schemas.openxmlformats.org/officeDocument/2006/relationships/image" Target="../media/image19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11.png"/><Relationship Id="rId33" Type="http://schemas.openxmlformats.org/officeDocument/2006/relationships/image" Target="../media/image18.svg"/><Relationship Id="rId2" Type="http://schemas.openxmlformats.org/officeDocument/2006/relationships/tags" Target="../tags/tag9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8.png"/><Relationship Id="rId29" Type="http://schemas.openxmlformats.org/officeDocument/2006/relationships/chart" Target="../charts/chart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0.svg"/><Relationship Id="rId32" Type="http://schemas.openxmlformats.org/officeDocument/2006/relationships/image" Target="../media/image17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9.png"/><Relationship Id="rId28" Type="http://schemas.openxmlformats.org/officeDocument/2006/relationships/image" Target="../media/image14.svg"/><Relationship Id="rId10" Type="http://schemas.openxmlformats.org/officeDocument/2006/relationships/tags" Target="../tags/tag17.xml"/><Relationship Id="rId19" Type="http://schemas.openxmlformats.org/officeDocument/2006/relationships/hyperlink" Target="https://www.citypopulation.de/php/nigeria-admin.php?adm1id=NGA019" TargetMode="External"/><Relationship Id="rId31" Type="http://schemas.openxmlformats.org/officeDocument/2006/relationships/image" Target="../media/image16.sv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chart" Target="../charts/chart2.xml"/><Relationship Id="rId27" Type="http://schemas.openxmlformats.org/officeDocument/2006/relationships/image" Target="../media/image13.png"/><Relationship Id="rId30" Type="http://schemas.openxmlformats.org/officeDocument/2006/relationships/image" Target="../media/image15.png"/><Relationship Id="rId35" Type="http://schemas.openxmlformats.org/officeDocument/2006/relationships/image" Target="../media/image20.svg"/><Relationship Id="rId8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4F6B431-E178-4DE9-BB4F-9FF9D7B0C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7" name="Rectangle 3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5FE1962-76A0-41A5-83C7-DCF10936F085}"/>
              </a:ext>
            </a:extLst>
          </p:cNvPr>
          <p:cNvSpPr txBox="1">
            <a:spLocks/>
          </p:cNvSpPr>
          <p:nvPr/>
        </p:nvSpPr>
        <p:spPr>
          <a:xfrm>
            <a:off x="6794743" y="2025119"/>
            <a:ext cx="5289098" cy="18651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rgbClr val="14321F"/>
                </a:solidFill>
              </a:rPr>
              <a:t>Results and learnings from the malaria Quality of Care program  in Kano state Nigeria-</a:t>
            </a:r>
            <a:r>
              <a:rPr lang="en-GB" sz="3200" b="1" i="1">
                <a:solidFill>
                  <a:srgbClr val="14321F"/>
                </a:solidFill>
              </a:rPr>
              <a:t>Implications for severe malaria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0ACA398E-C356-43BB-ACE5-570A4B721D50}"/>
              </a:ext>
            </a:extLst>
          </p:cNvPr>
          <p:cNvSpPr txBox="1">
            <a:spLocks/>
          </p:cNvSpPr>
          <p:nvPr/>
        </p:nvSpPr>
        <p:spPr>
          <a:xfrm>
            <a:off x="6948337" y="4782654"/>
            <a:ext cx="5058217" cy="16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>
                <a:solidFill>
                  <a:srgbClr val="14321F"/>
                </a:solidFill>
              </a:rPr>
              <a:t>Dr Koki Abdullahi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/>
              <a:t>CMO-KANO SMEP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err="1"/>
              <a:t>Xxxxxx</a:t>
            </a:r>
            <a:endParaRPr lang="en-GB" sz="160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/>
              <a:t>xxxx</a:t>
            </a:r>
          </a:p>
        </p:txBody>
      </p:sp>
      <p:pic>
        <p:nvPicPr>
          <p:cNvPr id="27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C42D1A9-C2AE-464A-A042-7DFF9A75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6159444"/>
            <a:ext cx="1936546" cy="6395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AFF481-00D2-4E7B-A168-BA448084BE5F}"/>
              </a:ext>
            </a:extLst>
          </p:cNvPr>
          <p:cNvCxnSpPr>
            <a:cxnSpLocks/>
          </p:cNvCxnSpPr>
          <p:nvPr/>
        </p:nvCxnSpPr>
        <p:spPr>
          <a:xfrm>
            <a:off x="6948337" y="4279721"/>
            <a:ext cx="5058217" cy="0"/>
          </a:xfrm>
          <a:prstGeom prst="line">
            <a:avLst/>
          </a:prstGeom>
          <a:ln w="19050">
            <a:solidFill>
              <a:srgbClr val="275F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7BC2A401-3A80-43BB-8EC4-01F5AC157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66" y="6260901"/>
            <a:ext cx="929514" cy="496549"/>
          </a:xfrm>
          <a:prstGeom prst="rect">
            <a:avLst/>
          </a:prstGeom>
        </p:spPr>
      </p:pic>
      <p:pic>
        <p:nvPicPr>
          <p:cNvPr id="32" name="Picture 3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C916280-072E-46E4-B47D-5311670F3C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65" y="6216771"/>
            <a:ext cx="552667" cy="5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37713B5-89FC-49A0-BEAD-CDF072A2EF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98" y="1740778"/>
            <a:ext cx="3998068" cy="39980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64A284-7B4F-4DB7-9D9D-A6E25CAFCD32}"/>
              </a:ext>
            </a:extLst>
          </p:cNvPr>
          <p:cNvSpPr/>
          <p:nvPr/>
        </p:nvSpPr>
        <p:spPr>
          <a:xfrm>
            <a:off x="2778670" y="1420147"/>
            <a:ext cx="9039260" cy="5127171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99000"/>
                </a:schemeClr>
              </a:gs>
              <a:gs pos="30000">
                <a:schemeClr val="bg1">
                  <a:alpha val="96000"/>
                </a:schemeClr>
              </a:gs>
              <a:gs pos="87000">
                <a:schemeClr val="bg1">
                  <a:alpha val="77000"/>
                </a:schemeClr>
              </a:gs>
            </a:gsLst>
            <a:lin ang="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NG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Fira Sans" panose="020B0503050000020004" pitchFamily="34" charset="0"/>
              <a:sym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860799"/>
          </a:xfrm>
          <a:prstGeom prst="rect">
            <a:avLst/>
          </a:prstGeom>
          <a:solidFill>
            <a:srgbClr val="215334"/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600"/>
              </a:spcBef>
              <a:spcAft>
                <a:spcPts val="600"/>
              </a:spcAft>
            </a:pPr>
            <a:r>
              <a:rPr lang="en-GB" sz="3200" b="1">
                <a:solidFill>
                  <a:schemeClr val="bg1"/>
                </a:solidFill>
                <a:latin typeface="Fira Sans" panose="020B0503050000020004" pitchFamily="34" charset="0"/>
              </a:rPr>
              <a:t>Discussion outline</a:t>
            </a:r>
            <a:endParaRPr lang="en-US" sz="3200" b="1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3479B2D7-9BFC-4345-AC56-CE7AD452D4DC}"/>
              </a:ext>
            </a:extLst>
          </p:cNvPr>
          <p:cNvSpPr/>
          <p:nvPr/>
        </p:nvSpPr>
        <p:spPr>
          <a:xfrm rot="5400000">
            <a:off x="-1615933" y="1877885"/>
            <a:ext cx="3455581" cy="3500007"/>
          </a:xfrm>
          <a:prstGeom prst="blockArc">
            <a:avLst>
              <a:gd name="adj1" fmla="val 10633759"/>
              <a:gd name="adj2" fmla="val 220552"/>
              <a:gd name="adj3" fmla="val 544"/>
            </a:avLst>
          </a:prstGeom>
          <a:solidFill>
            <a:schemeClr val="accent6"/>
          </a:solidFill>
          <a:ln>
            <a:solidFill>
              <a:srgbClr val="21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50">
              <a:defRPr/>
            </a:pPr>
            <a:endParaRPr lang="en-US" sz="1314" b="1">
              <a:solidFill>
                <a:prstClr val="black"/>
              </a:solidFill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8F55C6-1AD2-4799-A7C7-F9765436A5EB}"/>
              </a:ext>
            </a:extLst>
          </p:cNvPr>
          <p:cNvSpPr/>
          <p:nvPr/>
        </p:nvSpPr>
        <p:spPr>
          <a:xfrm>
            <a:off x="2072638" y="1416320"/>
            <a:ext cx="4086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850">
              <a:defRPr/>
            </a:pPr>
            <a:r>
              <a:rPr lang="en-US" sz="2000" b="1"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rPr>
              <a:t>Kano state malaria epidemiology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F88F26-2D30-452A-8D88-845DE0FC7478}"/>
              </a:ext>
            </a:extLst>
          </p:cNvPr>
          <p:cNvSpPr/>
          <p:nvPr/>
        </p:nvSpPr>
        <p:spPr>
          <a:xfrm>
            <a:off x="2989896" y="2794438"/>
            <a:ext cx="6423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850">
              <a:defRPr/>
            </a:pPr>
            <a:r>
              <a:rPr lang="en-GB" sz="2000" b="1"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rPr>
              <a:t>Challenges in managing severe malaria in children U5</a:t>
            </a:r>
            <a:endParaRPr lang="en-US" sz="2000" b="1"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BE8DCB-8458-4336-8EE0-7B04F2D1FC1F}"/>
              </a:ext>
            </a:extLst>
          </p:cNvPr>
          <p:cNvSpPr/>
          <p:nvPr/>
        </p:nvSpPr>
        <p:spPr>
          <a:xfrm>
            <a:off x="2932990" y="4146718"/>
            <a:ext cx="653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850">
              <a:defRPr/>
            </a:pPr>
            <a:r>
              <a:rPr lang="en-GB" sz="2000" b="1"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rPr>
              <a:t>Background on the Quality-of-Care work in Kano state </a:t>
            </a:r>
            <a:endParaRPr lang="en-US" sz="2000" b="1"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2955355-35BE-4BA6-B336-FDE328D5E48C}"/>
              </a:ext>
            </a:extLst>
          </p:cNvPr>
          <p:cNvSpPr/>
          <p:nvPr/>
        </p:nvSpPr>
        <p:spPr>
          <a:xfrm>
            <a:off x="2174944" y="5415824"/>
            <a:ext cx="891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850">
              <a:defRPr/>
            </a:pPr>
            <a:r>
              <a:rPr lang="en-US" sz="2000" b="1"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rPr>
              <a:t>Lessons learned and opportunities for improving severe malaria outcomes</a:t>
            </a:r>
          </a:p>
        </p:txBody>
      </p:sp>
      <p:sp>
        <p:nvSpPr>
          <p:cNvPr id="57" name="Freeform 89">
            <a:extLst>
              <a:ext uri="{FF2B5EF4-FFF2-40B4-BE49-F238E27FC236}">
                <a16:creationId xmlns:a16="http://schemas.microsoft.com/office/drawing/2014/main" id="{5EC059A6-D5C0-46B7-87EE-438D47A536C0}"/>
              </a:ext>
            </a:extLst>
          </p:cNvPr>
          <p:cNvSpPr/>
          <p:nvPr/>
        </p:nvSpPr>
        <p:spPr>
          <a:xfrm rot="4905201">
            <a:off x="1883559" y="2355119"/>
            <a:ext cx="756000" cy="1152000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rgbClr val="215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2850">
              <a:defRPr/>
            </a:pPr>
            <a:endParaRPr lang="en-US" sz="1314" b="1">
              <a:solidFill>
                <a:prstClr val="white"/>
              </a:solidFill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9" name="Freeform 59">
            <a:extLst>
              <a:ext uri="{FF2B5EF4-FFF2-40B4-BE49-F238E27FC236}">
                <a16:creationId xmlns:a16="http://schemas.microsoft.com/office/drawing/2014/main" id="{D102BBB0-5109-4D3F-B57E-2EA66EB60F4A}"/>
              </a:ext>
            </a:extLst>
          </p:cNvPr>
          <p:cNvSpPr/>
          <p:nvPr/>
        </p:nvSpPr>
        <p:spPr>
          <a:xfrm rot="16493662" flipV="1">
            <a:off x="1948839" y="3641071"/>
            <a:ext cx="756000" cy="1152000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rgbClr val="215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2850">
              <a:defRPr/>
            </a:pPr>
            <a:endParaRPr lang="en-US" sz="1314" b="1">
              <a:solidFill>
                <a:prstClr val="white"/>
              </a:solidFill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30" name="Group 35">
            <a:extLst>
              <a:ext uri="{FF2B5EF4-FFF2-40B4-BE49-F238E27FC236}">
                <a16:creationId xmlns:a16="http://schemas.microsoft.com/office/drawing/2014/main" id="{C63AA023-611B-4A62-BB07-1E3BE5C2E6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25234" y="2766692"/>
            <a:ext cx="743742" cy="2818219"/>
            <a:chOff x="1942" y="-14465"/>
            <a:chExt cx="4046" cy="17640"/>
          </a:xfrm>
          <a:solidFill>
            <a:schemeClr val="bg1"/>
          </a:solidFill>
        </p:grpSpPr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C808740C-6440-4769-9E13-DAA4337A5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-14465"/>
              <a:ext cx="1236" cy="2032"/>
            </a:xfrm>
            <a:custGeom>
              <a:avLst/>
              <a:gdLst>
                <a:gd name="T0" fmla="*/ 1144 w 2472"/>
                <a:gd name="T1" fmla="*/ 558 h 4064"/>
                <a:gd name="T2" fmla="*/ 971 w 2472"/>
                <a:gd name="T3" fmla="*/ 606 h 4064"/>
                <a:gd name="T4" fmla="*/ 820 w 2472"/>
                <a:gd name="T5" fmla="*/ 693 h 4064"/>
                <a:gd name="T6" fmla="*/ 694 w 2472"/>
                <a:gd name="T7" fmla="*/ 818 h 4064"/>
                <a:gd name="T8" fmla="*/ 607 w 2472"/>
                <a:gd name="T9" fmla="*/ 969 h 4064"/>
                <a:gd name="T10" fmla="*/ 559 w 2472"/>
                <a:gd name="T11" fmla="*/ 1142 h 4064"/>
                <a:gd name="T12" fmla="*/ 559 w 2472"/>
                <a:gd name="T13" fmla="*/ 1327 h 4064"/>
                <a:gd name="T14" fmla="*/ 607 w 2472"/>
                <a:gd name="T15" fmla="*/ 1502 h 4064"/>
                <a:gd name="T16" fmla="*/ 694 w 2472"/>
                <a:gd name="T17" fmla="*/ 1653 h 4064"/>
                <a:gd name="T18" fmla="*/ 820 w 2472"/>
                <a:gd name="T19" fmla="*/ 1776 h 4064"/>
                <a:gd name="T20" fmla="*/ 971 w 2472"/>
                <a:gd name="T21" fmla="*/ 1865 h 4064"/>
                <a:gd name="T22" fmla="*/ 1144 w 2472"/>
                <a:gd name="T23" fmla="*/ 1913 h 4064"/>
                <a:gd name="T24" fmla="*/ 1329 w 2472"/>
                <a:gd name="T25" fmla="*/ 1913 h 4064"/>
                <a:gd name="T26" fmla="*/ 1502 w 2472"/>
                <a:gd name="T27" fmla="*/ 1865 h 4064"/>
                <a:gd name="T28" fmla="*/ 1655 w 2472"/>
                <a:gd name="T29" fmla="*/ 1776 h 4064"/>
                <a:gd name="T30" fmla="*/ 1778 w 2472"/>
                <a:gd name="T31" fmla="*/ 1653 h 4064"/>
                <a:gd name="T32" fmla="*/ 1868 w 2472"/>
                <a:gd name="T33" fmla="*/ 1502 h 4064"/>
                <a:gd name="T34" fmla="*/ 1915 w 2472"/>
                <a:gd name="T35" fmla="*/ 1327 h 4064"/>
                <a:gd name="T36" fmla="*/ 1915 w 2472"/>
                <a:gd name="T37" fmla="*/ 1142 h 4064"/>
                <a:gd name="T38" fmla="*/ 1868 w 2472"/>
                <a:gd name="T39" fmla="*/ 969 h 4064"/>
                <a:gd name="T40" fmla="*/ 1778 w 2472"/>
                <a:gd name="T41" fmla="*/ 818 h 4064"/>
                <a:gd name="T42" fmla="*/ 1655 w 2472"/>
                <a:gd name="T43" fmla="*/ 693 h 4064"/>
                <a:gd name="T44" fmla="*/ 1502 w 2472"/>
                <a:gd name="T45" fmla="*/ 606 h 4064"/>
                <a:gd name="T46" fmla="*/ 1329 w 2472"/>
                <a:gd name="T47" fmla="*/ 558 h 4064"/>
                <a:gd name="T48" fmla="*/ 1237 w 2472"/>
                <a:gd name="T49" fmla="*/ 0 h 4064"/>
                <a:gd name="T50" fmla="*/ 1472 w 2472"/>
                <a:gd name="T51" fmla="*/ 22 h 4064"/>
                <a:gd name="T52" fmla="*/ 1691 w 2472"/>
                <a:gd name="T53" fmla="*/ 87 h 4064"/>
                <a:gd name="T54" fmla="*/ 1892 w 2472"/>
                <a:gd name="T55" fmla="*/ 189 h 4064"/>
                <a:gd name="T56" fmla="*/ 2071 w 2472"/>
                <a:gd name="T57" fmla="*/ 324 h 4064"/>
                <a:gd name="T58" fmla="*/ 2222 w 2472"/>
                <a:gd name="T59" fmla="*/ 489 h 4064"/>
                <a:gd name="T60" fmla="*/ 2339 w 2472"/>
                <a:gd name="T61" fmla="*/ 677 h 4064"/>
                <a:gd name="T62" fmla="*/ 2425 w 2472"/>
                <a:gd name="T63" fmla="*/ 888 h 4064"/>
                <a:gd name="T64" fmla="*/ 2468 w 2472"/>
                <a:gd name="T65" fmla="*/ 1116 h 4064"/>
                <a:gd name="T66" fmla="*/ 2468 w 2472"/>
                <a:gd name="T67" fmla="*/ 1353 h 4064"/>
                <a:gd name="T68" fmla="*/ 2425 w 2472"/>
                <a:gd name="T69" fmla="*/ 1579 h 4064"/>
                <a:gd name="T70" fmla="*/ 2341 w 2472"/>
                <a:gd name="T71" fmla="*/ 1790 h 4064"/>
                <a:gd name="T72" fmla="*/ 131 w 2472"/>
                <a:gd name="T73" fmla="*/ 1790 h 4064"/>
                <a:gd name="T74" fmla="*/ 50 w 2472"/>
                <a:gd name="T75" fmla="*/ 1579 h 4064"/>
                <a:gd name="T76" fmla="*/ 6 w 2472"/>
                <a:gd name="T77" fmla="*/ 1353 h 4064"/>
                <a:gd name="T78" fmla="*/ 6 w 2472"/>
                <a:gd name="T79" fmla="*/ 1116 h 4064"/>
                <a:gd name="T80" fmla="*/ 50 w 2472"/>
                <a:gd name="T81" fmla="*/ 888 h 4064"/>
                <a:gd name="T82" fmla="*/ 133 w 2472"/>
                <a:gd name="T83" fmla="*/ 677 h 4064"/>
                <a:gd name="T84" fmla="*/ 253 w 2472"/>
                <a:gd name="T85" fmla="*/ 489 h 4064"/>
                <a:gd name="T86" fmla="*/ 404 w 2472"/>
                <a:gd name="T87" fmla="*/ 324 h 4064"/>
                <a:gd name="T88" fmla="*/ 581 w 2472"/>
                <a:gd name="T89" fmla="*/ 189 h 4064"/>
                <a:gd name="T90" fmla="*/ 782 w 2472"/>
                <a:gd name="T91" fmla="*/ 87 h 4064"/>
                <a:gd name="T92" fmla="*/ 1003 w 2472"/>
                <a:gd name="T93" fmla="*/ 22 h 4064"/>
                <a:gd name="T94" fmla="*/ 1237 w 2472"/>
                <a:gd name="T95" fmla="*/ 0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2" h="4064">
                  <a:moveTo>
                    <a:pt x="1237" y="552"/>
                  </a:moveTo>
                  <a:lnTo>
                    <a:pt x="1144" y="558"/>
                  </a:lnTo>
                  <a:lnTo>
                    <a:pt x="1054" y="576"/>
                  </a:lnTo>
                  <a:lnTo>
                    <a:pt x="971" y="606"/>
                  </a:lnTo>
                  <a:lnTo>
                    <a:pt x="891" y="646"/>
                  </a:lnTo>
                  <a:lnTo>
                    <a:pt x="820" y="693"/>
                  </a:lnTo>
                  <a:lnTo>
                    <a:pt x="754" y="753"/>
                  </a:lnTo>
                  <a:lnTo>
                    <a:pt x="694" y="818"/>
                  </a:lnTo>
                  <a:lnTo>
                    <a:pt x="646" y="890"/>
                  </a:lnTo>
                  <a:lnTo>
                    <a:pt x="607" y="969"/>
                  </a:lnTo>
                  <a:lnTo>
                    <a:pt x="577" y="1053"/>
                  </a:lnTo>
                  <a:lnTo>
                    <a:pt x="559" y="1142"/>
                  </a:lnTo>
                  <a:lnTo>
                    <a:pt x="553" y="1235"/>
                  </a:lnTo>
                  <a:lnTo>
                    <a:pt x="559" y="1327"/>
                  </a:lnTo>
                  <a:lnTo>
                    <a:pt x="577" y="1416"/>
                  </a:lnTo>
                  <a:lnTo>
                    <a:pt x="607" y="1502"/>
                  </a:lnTo>
                  <a:lnTo>
                    <a:pt x="646" y="1579"/>
                  </a:lnTo>
                  <a:lnTo>
                    <a:pt x="694" y="1653"/>
                  </a:lnTo>
                  <a:lnTo>
                    <a:pt x="754" y="1718"/>
                  </a:lnTo>
                  <a:lnTo>
                    <a:pt x="820" y="1776"/>
                  </a:lnTo>
                  <a:lnTo>
                    <a:pt x="891" y="1825"/>
                  </a:lnTo>
                  <a:lnTo>
                    <a:pt x="971" y="1865"/>
                  </a:lnTo>
                  <a:lnTo>
                    <a:pt x="1054" y="1893"/>
                  </a:lnTo>
                  <a:lnTo>
                    <a:pt x="1144" y="1913"/>
                  </a:lnTo>
                  <a:lnTo>
                    <a:pt x="1237" y="1919"/>
                  </a:lnTo>
                  <a:lnTo>
                    <a:pt x="1329" y="1913"/>
                  </a:lnTo>
                  <a:lnTo>
                    <a:pt x="1418" y="1893"/>
                  </a:lnTo>
                  <a:lnTo>
                    <a:pt x="1502" y="1865"/>
                  </a:lnTo>
                  <a:lnTo>
                    <a:pt x="1581" y="1825"/>
                  </a:lnTo>
                  <a:lnTo>
                    <a:pt x="1655" y="1776"/>
                  </a:lnTo>
                  <a:lnTo>
                    <a:pt x="1721" y="1718"/>
                  </a:lnTo>
                  <a:lnTo>
                    <a:pt x="1778" y="1653"/>
                  </a:lnTo>
                  <a:lnTo>
                    <a:pt x="1828" y="1579"/>
                  </a:lnTo>
                  <a:lnTo>
                    <a:pt x="1868" y="1502"/>
                  </a:lnTo>
                  <a:lnTo>
                    <a:pt x="1896" y="1416"/>
                  </a:lnTo>
                  <a:lnTo>
                    <a:pt x="1915" y="1327"/>
                  </a:lnTo>
                  <a:lnTo>
                    <a:pt x="1921" y="1235"/>
                  </a:lnTo>
                  <a:lnTo>
                    <a:pt x="1915" y="1142"/>
                  </a:lnTo>
                  <a:lnTo>
                    <a:pt x="1896" y="1053"/>
                  </a:lnTo>
                  <a:lnTo>
                    <a:pt x="1868" y="969"/>
                  </a:lnTo>
                  <a:lnTo>
                    <a:pt x="1828" y="890"/>
                  </a:lnTo>
                  <a:lnTo>
                    <a:pt x="1778" y="818"/>
                  </a:lnTo>
                  <a:lnTo>
                    <a:pt x="1721" y="753"/>
                  </a:lnTo>
                  <a:lnTo>
                    <a:pt x="1655" y="693"/>
                  </a:lnTo>
                  <a:lnTo>
                    <a:pt x="1581" y="646"/>
                  </a:lnTo>
                  <a:lnTo>
                    <a:pt x="1502" y="606"/>
                  </a:lnTo>
                  <a:lnTo>
                    <a:pt x="1418" y="576"/>
                  </a:lnTo>
                  <a:lnTo>
                    <a:pt x="1329" y="558"/>
                  </a:lnTo>
                  <a:lnTo>
                    <a:pt x="1237" y="552"/>
                  </a:lnTo>
                  <a:close/>
                  <a:moveTo>
                    <a:pt x="1237" y="0"/>
                  </a:moveTo>
                  <a:lnTo>
                    <a:pt x="1355" y="6"/>
                  </a:lnTo>
                  <a:lnTo>
                    <a:pt x="1472" y="22"/>
                  </a:lnTo>
                  <a:lnTo>
                    <a:pt x="1583" y="50"/>
                  </a:lnTo>
                  <a:lnTo>
                    <a:pt x="1691" y="87"/>
                  </a:lnTo>
                  <a:lnTo>
                    <a:pt x="1794" y="133"/>
                  </a:lnTo>
                  <a:lnTo>
                    <a:pt x="1892" y="189"/>
                  </a:lnTo>
                  <a:lnTo>
                    <a:pt x="1985" y="252"/>
                  </a:lnTo>
                  <a:lnTo>
                    <a:pt x="2071" y="324"/>
                  </a:lnTo>
                  <a:lnTo>
                    <a:pt x="2150" y="403"/>
                  </a:lnTo>
                  <a:lnTo>
                    <a:pt x="2222" y="489"/>
                  </a:lnTo>
                  <a:lnTo>
                    <a:pt x="2285" y="580"/>
                  </a:lnTo>
                  <a:lnTo>
                    <a:pt x="2339" y="677"/>
                  </a:lnTo>
                  <a:lnTo>
                    <a:pt x="2387" y="781"/>
                  </a:lnTo>
                  <a:lnTo>
                    <a:pt x="2425" y="888"/>
                  </a:lnTo>
                  <a:lnTo>
                    <a:pt x="2451" y="1001"/>
                  </a:lnTo>
                  <a:lnTo>
                    <a:pt x="2468" y="1116"/>
                  </a:lnTo>
                  <a:lnTo>
                    <a:pt x="2472" y="1235"/>
                  </a:lnTo>
                  <a:lnTo>
                    <a:pt x="2468" y="1353"/>
                  </a:lnTo>
                  <a:lnTo>
                    <a:pt x="2451" y="1468"/>
                  </a:lnTo>
                  <a:lnTo>
                    <a:pt x="2425" y="1579"/>
                  </a:lnTo>
                  <a:lnTo>
                    <a:pt x="2387" y="1686"/>
                  </a:lnTo>
                  <a:lnTo>
                    <a:pt x="2341" y="1790"/>
                  </a:lnTo>
                  <a:lnTo>
                    <a:pt x="1237" y="4064"/>
                  </a:lnTo>
                  <a:lnTo>
                    <a:pt x="131" y="1790"/>
                  </a:lnTo>
                  <a:lnTo>
                    <a:pt x="86" y="1688"/>
                  </a:lnTo>
                  <a:lnTo>
                    <a:pt x="50" y="1579"/>
                  </a:lnTo>
                  <a:lnTo>
                    <a:pt x="22" y="1468"/>
                  </a:lnTo>
                  <a:lnTo>
                    <a:pt x="6" y="1353"/>
                  </a:lnTo>
                  <a:lnTo>
                    <a:pt x="0" y="1235"/>
                  </a:lnTo>
                  <a:lnTo>
                    <a:pt x="6" y="1116"/>
                  </a:lnTo>
                  <a:lnTo>
                    <a:pt x="22" y="1001"/>
                  </a:lnTo>
                  <a:lnTo>
                    <a:pt x="50" y="888"/>
                  </a:lnTo>
                  <a:lnTo>
                    <a:pt x="88" y="781"/>
                  </a:lnTo>
                  <a:lnTo>
                    <a:pt x="133" y="677"/>
                  </a:lnTo>
                  <a:lnTo>
                    <a:pt x="189" y="580"/>
                  </a:lnTo>
                  <a:lnTo>
                    <a:pt x="253" y="489"/>
                  </a:lnTo>
                  <a:lnTo>
                    <a:pt x="324" y="403"/>
                  </a:lnTo>
                  <a:lnTo>
                    <a:pt x="404" y="324"/>
                  </a:lnTo>
                  <a:lnTo>
                    <a:pt x="489" y="252"/>
                  </a:lnTo>
                  <a:lnTo>
                    <a:pt x="581" y="189"/>
                  </a:lnTo>
                  <a:lnTo>
                    <a:pt x="678" y="133"/>
                  </a:lnTo>
                  <a:lnTo>
                    <a:pt x="782" y="87"/>
                  </a:lnTo>
                  <a:lnTo>
                    <a:pt x="889" y="50"/>
                  </a:lnTo>
                  <a:lnTo>
                    <a:pt x="1003" y="22"/>
                  </a:lnTo>
                  <a:lnTo>
                    <a:pt x="1118" y="6"/>
                  </a:lnTo>
                  <a:lnTo>
                    <a:pt x="1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F4476683-D6D3-42A8-8AAB-89EDF5955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" y="1161"/>
              <a:ext cx="751" cy="1233"/>
            </a:xfrm>
            <a:custGeom>
              <a:avLst/>
              <a:gdLst>
                <a:gd name="T0" fmla="*/ 683 w 1502"/>
                <a:gd name="T1" fmla="*/ 339 h 2467"/>
                <a:gd name="T2" fmla="*/ 559 w 1502"/>
                <a:gd name="T3" fmla="*/ 381 h 2467"/>
                <a:gd name="T4" fmla="*/ 458 w 1502"/>
                <a:gd name="T5" fmla="*/ 457 h 2467"/>
                <a:gd name="T6" fmla="*/ 382 w 1502"/>
                <a:gd name="T7" fmla="*/ 558 h 2467"/>
                <a:gd name="T8" fmla="*/ 340 w 1502"/>
                <a:gd name="T9" fmla="*/ 681 h 2467"/>
                <a:gd name="T10" fmla="*/ 340 w 1502"/>
                <a:gd name="T11" fmla="*/ 816 h 2467"/>
                <a:gd name="T12" fmla="*/ 382 w 1502"/>
                <a:gd name="T13" fmla="*/ 939 h 2467"/>
                <a:gd name="T14" fmla="*/ 458 w 1502"/>
                <a:gd name="T15" fmla="*/ 1043 h 2467"/>
                <a:gd name="T16" fmla="*/ 559 w 1502"/>
                <a:gd name="T17" fmla="*/ 1118 h 2467"/>
                <a:gd name="T18" fmla="*/ 683 w 1502"/>
                <a:gd name="T19" fmla="*/ 1158 h 2467"/>
                <a:gd name="T20" fmla="*/ 818 w 1502"/>
                <a:gd name="T21" fmla="*/ 1158 h 2467"/>
                <a:gd name="T22" fmla="*/ 941 w 1502"/>
                <a:gd name="T23" fmla="*/ 1118 h 2467"/>
                <a:gd name="T24" fmla="*/ 1045 w 1502"/>
                <a:gd name="T25" fmla="*/ 1043 h 2467"/>
                <a:gd name="T26" fmla="*/ 1120 w 1502"/>
                <a:gd name="T27" fmla="*/ 939 h 2467"/>
                <a:gd name="T28" fmla="*/ 1160 w 1502"/>
                <a:gd name="T29" fmla="*/ 816 h 2467"/>
                <a:gd name="T30" fmla="*/ 1160 w 1502"/>
                <a:gd name="T31" fmla="*/ 681 h 2467"/>
                <a:gd name="T32" fmla="*/ 1120 w 1502"/>
                <a:gd name="T33" fmla="*/ 558 h 2467"/>
                <a:gd name="T34" fmla="*/ 1045 w 1502"/>
                <a:gd name="T35" fmla="*/ 457 h 2467"/>
                <a:gd name="T36" fmla="*/ 941 w 1502"/>
                <a:gd name="T37" fmla="*/ 381 h 2467"/>
                <a:gd name="T38" fmla="*/ 818 w 1502"/>
                <a:gd name="T39" fmla="*/ 339 h 2467"/>
                <a:gd name="T40" fmla="*/ 750 w 1502"/>
                <a:gd name="T41" fmla="*/ 0 h 2467"/>
                <a:gd name="T42" fmla="*/ 935 w 1502"/>
                <a:gd name="T43" fmla="*/ 22 h 2467"/>
                <a:gd name="T44" fmla="*/ 1104 w 1502"/>
                <a:gd name="T45" fmla="*/ 87 h 2467"/>
                <a:gd name="T46" fmla="*/ 1249 w 1502"/>
                <a:gd name="T47" fmla="*/ 188 h 2467"/>
                <a:gd name="T48" fmla="*/ 1367 w 1502"/>
                <a:gd name="T49" fmla="*/ 321 h 2467"/>
                <a:gd name="T50" fmla="*/ 1450 w 1502"/>
                <a:gd name="T51" fmla="*/ 478 h 2467"/>
                <a:gd name="T52" fmla="*/ 1496 w 1502"/>
                <a:gd name="T53" fmla="*/ 655 h 2467"/>
                <a:gd name="T54" fmla="*/ 1496 w 1502"/>
                <a:gd name="T55" fmla="*/ 838 h 2467"/>
                <a:gd name="T56" fmla="*/ 1456 w 1502"/>
                <a:gd name="T57" fmla="*/ 1007 h 2467"/>
                <a:gd name="T58" fmla="*/ 750 w 1502"/>
                <a:gd name="T59" fmla="*/ 2467 h 2467"/>
                <a:gd name="T60" fmla="*/ 46 w 1502"/>
                <a:gd name="T61" fmla="*/ 1009 h 2467"/>
                <a:gd name="T62" fmla="*/ 4 w 1502"/>
                <a:gd name="T63" fmla="*/ 838 h 2467"/>
                <a:gd name="T64" fmla="*/ 6 w 1502"/>
                <a:gd name="T65" fmla="*/ 655 h 2467"/>
                <a:gd name="T66" fmla="*/ 50 w 1502"/>
                <a:gd name="T67" fmla="*/ 478 h 2467"/>
                <a:gd name="T68" fmla="*/ 134 w 1502"/>
                <a:gd name="T69" fmla="*/ 321 h 2467"/>
                <a:gd name="T70" fmla="*/ 253 w 1502"/>
                <a:gd name="T71" fmla="*/ 188 h 2467"/>
                <a:gd name="T72" fmla="*/ 398 w 1502"/>
                <a:gd name="T73" fmla="*/ 87 h 2467"/>
                <a:gd name="T74" fmla="*/ 565 w 1502"/>
                <a:gd name="T75" fmla="*/ 22 h 2467"/>
                <a:gd name="T76" fmla="*/ 750 w 1502"/>
                <a:gd name="T77" fmla="*/ 0 h 2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2" h="2467">
                  <a:moveTo>
                    <a:pt x="750" y="333"/>
                  </a:moveTo>
                  <a:lnTo>
                    <a:pt x="683" y="339"/>
                  </a:lnTo>
                  <a:lnTo>
                    <a:pt x="619" y="355"/>
                  </a:lnTo>
                  <a:lnTo>
                    <a:pt x="559" y="381"/>
                  </a:lnTo>
                  <a:lnTo>
                    <a:pt x="505" y="415"/>
                  </a:lnTo>
                  <a:lnTo>
                    <a:pt x="458" y="457"/>
                  </a:lnTo>
                  <a:lnTo>
                    <a:pt x="416" y="504"/>
                  </a:lnTo>
                  <a:lnTo>
                    <a:pt x="382" y="558"/>
                  </a:lnTo>
                  <a:lnTo>
                    <a:pt x="356" y="617"/>
                  </a:lnTo>
                  <a:lnTo>
                    <a:pt x="340" y="681"/>
                  </a:lnTo>
                  <a:lnTo>
                    <a:pt x="334" y="749"/>
                  </a:lnTo>
                  <a:lnTo>
                    <a:pt x="340" y="816"/>
                  </a:lnTo>
                  <a:lnTo>
                    <a:pt x="356" y="880"/>
                  </a:lnTo>
                  <a:lnTo>
                    <a:pt x="382" y="939"/>
                  </a:lnTo>
                  <a:lnTo>
                    <a:pt x="416" y="995"/>
                  </a:lnTo>
                  <a:lnTo>
                    <a:pt x="458" y="1043"/>
                  </a:lnTo>
                  <a:lnTo>
                    <a:pt x="505" y="1084"/>
                  </a:lnTo>
                  <a:lnTo>
                    <a:pt x="559" y="1118"/>
                  </a:lnTo>
                  <a:lnTo>
                    <a:pt x="619" y="1144"/>
                  </a:lnTo>
                  <a:lnTo>
                    <a:pt x="683" y="1158"/>
                  </a:lnTo>
                  <a:lnTo>
                    <a:pt x="750" y="1164"/>
                  </a:lnTo>
                  <a:lnTo>
                    <a:pt x="818" y="1158"/>
                  </a:lnTo>
                  <a:lnTo>
                    <a:pt x="881" y="1144"/>
                  </a:lnTo>
                  <a:lnTo>
                    <a:pt x="941" y="1118"/>
                  </a:lnTo>
                  <a:lnTo>
                    <a:pt x="997" y="1084"/>
                  </a:lnTo>
                  <a:lnTo>
                    <a:pt x="1045" y="1043"/>
                  </a:lnTo>
                  <a:lnTo>
                    <a:pt x="1086" y="995"/>
                  </a:lnTo>
                  <a:lnTo>
                    <a:pt x="1120" y="939"/>
                  </a:lnTo>
                  <a:lnTo>
                    <a:pt x="1144" y="880"/>
                  </a:lnTo>
                  <a:lnTo>
                    <a:pt x="1160" y="816"/>
                  </a:lnTo>
                  <a:lnTo>
                    <a:pt x="1166" y="749"/>
                  </a:lnTo>
                  <a:lnTo>
                    <a:pt x="1160" y="681"/>
                  </a:lnTo>
                  <a:lnTo>
                    <a:pt x="1144" y="617"/>
                  </a:lnTo>
                  <a:lnTo>
                    <a:pt x="1120" y="558"/>
                  </a:lnTo>
                  <a:lnTo>
                    <a:pt x="1086" y="504"/>
                  </a:lnTo>
                  <a:lnTo>
                    <a:pt x="1045" y="457"/>
                  </a:lnTo>
                  <a:lnTo>
                    <a:pt x="997" y="415"/>
                  </a:lnTo>
                  <a:lnTo>
                    <a:pt x="941" y="381"/>
                  </a:lnTo>
                  <a:lnTo>
                    <a:pt x="881" y="355"/>
                  </a:lnTo>
                  <a:lnTo>
                    <a:pt x="818" y="339"/>
                  </a:lnTo>
                  <a:lnTo>
                    <a:pt x="750" y="333"/>
                  </a:lnTo>
                  <a:close/>
                  <a:moveTo>
                    <a:pt x="750" y="0"/>
                  </a:moveTo>
                  <a:lnTo>
                    <a:pt x="844" y="6"/>
                  </a:lnTo>
                  <a:lnTo>
                    <a:pt x="935" y="22"/>
                  </a:lnTo>
                  <a:lnTo>
                    <a:pt x="1023" y="49"/>
                  </a:lnTo>
                  <a:lnTo>
                    <a:pt x="1104" y="87"/>
                  </a:lnTo>
                  <a:lnTo>
                    <a:pt x="1180" y="133"/>
                  </a:lnTo>
                  <a:lnTo>
                    <a:pt x="1249" y="188"/>
                  </a:lnTo>
                  <a:lnTo>
                    <a:pt x="1311" y="252"/>
                  </a:lnTo>
                  <a:lnTo>
                    <a:pt x="1367" y="321"/>
                  </a:lnTo>
                  <a:lnTo>
                    <a:pt x="1413" y="397"/>
                  </a:lnTo>
                  <a:lnTo>
                    <a:pt x="1450" y="478"/>
                  </a:lnTo>
                  <a:lnTo>
                    <a:pt x="1478" y="564"/>
                  </a:lnTo>
                  <a:lnTo>
                    <a:pt x="1496" y="655"/>
                  </a:lnTo>
                  <a:lnTo>
                    <a:pt x="1502" y="749"/>
                  </a:lnTo>
                  <a:lnTo>
                    <a:pt x="1496" y="838"/>
                  </a:lnTo>
                  <a:lnTo>
                    <a:pt x="1480" y="925"/>
                  </a:lnTo>
                  <a:lnTo>
                    <a:pt x="1456" y="1007"/>
                  </a:lnTo>
                  <a:lnTo>
                    <a:pt x="1420" y="1086"/>
                  </a:lnTo>
                  <a:lnTo>
                    <a:pt x="750" y="2467"/>
                  </a:lnTo>
                  <a:lnTo>
                    <a:pt x="80" y="1086"/>
                  </a:lnTo>
                  <a:lnTo>
                    <a:pt x="46" y="1009"/>
                  </a:lnTo>
                  <a:lnTo>
                    <a:pt x="20" y="925"/>
                  </a:lnTo>
                  <a:lnTo>
                    <a:pt x="4" y="838"/>
                  </a:lnTo>
                  <a:lnTo>
                    <a:pt x="0" y="749"/>
                  </a:lnTo>
                  <a:lnTo>
                    <a:pt x="6" y="655"/>
                  </a:lnTo>
                  <a:lnTo>
                    <a:pt x="22" y="564"/>
                  </a:lnTo>
                  <a:lnTo>
                    <a:pt x="50" y="478"/>
                  </a:lnTo>
                  <a:lnTo>
                    <a:pt x="88" y="397"/>
                  </a:lnTo>
                  <a:lnTo>
                    <a:pt x="134" y="321"/>
                  </a:lnTo>
                  <a:lnTo>
                    <a:pt x="189" y="252"/>
                  </a:lnTo>
                  <a:lnTo>
                    <a:pt x="253" y="188"/>
                  </a:lnTo>
                  <a:lnTo>
                    <a:pt x="323" y="133"/>
                  </a:lnTo>
                  <a:lnTo>
                    <a:pt x="398" y="87"/>
                  </a:lnTo>
                  <a:lnTo>
                    <a:pt x="480" y="49"/>
                  </a:lnTo>
                  <a:lnTo>
                    <a:pt x="565" y="22"/>
                  </a:lnTo>
                  <a:lnTo>
                    <a:pt x="657" y="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5A06F247-D45F-4952-9512-DD626643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2205"/>
              <a:ext cx="2126" cy="970"/>
            </a:xfrm>
            <a:custGeom>
              <a:avLst/>
              <a:gdLst>
                <a:gd name="T0" fmla="*/ 1749 w 4253"/>
                <a:gd name="T1" fmla="*/ 0 h 1941"/>
                <a:gd name="T2" fmla="*/ 1876 w 4253"/>
                <a:gd name="T3" fmla="*/ 2 h 1941"/>
                <a:gd name="T4" fmla="*/ 4092 w 4253"/>
                <a:gd name="T5" fmla="*/ 40 h 1941"/>
                <a:gd name="T6" fmla="*/ 4253 w 4253"/>
                <a:gd name="T7" fmla="*/ 374 h 1941"/>
                <a:gd name="T8" fmla="*/ 2029 w 4253"/>
                <a:gd name="T9" fmla="*/ 414 h 1941"/>
                <a:gd name="T10" fmla="*/ 1625 w 4253"/>
                <a:gd name="T11" fmla="*/ 1711 h 1941"/>
                <a:gd name="T12" fmla="*/ 1564 w 4253"/>
                <a:gd name="T13" fmla="*/ 1907 h 1941"/>
                <a:gd name="T14" fmla="*/ 1329 w 4253"/>
                <a:gd name="T15" fmla="*/ 1913 h 1941"/>
                <a:gd name="T16" fmla="*/ 0 w 4253"/>
                <a:gd name="T17" fmla="*/ 1941 h 1941"/>
                <a:gd name="T18" fmla="*/ 334 w 4253"/>
                <a:gd name="T19" fmla="*/ 1256 h 1941"/>
                <a:gd name="T20" fmla="*/ 1132 w 4253"/>
                <a:gd name="T21" fmla="*/ 1274 h 1941"/>
                <a:gd name="T22" fmla="*/ 1683 w 4253"/>
                <a:gd name="T23" fmla="*/ 133 h 1941"/>
                <a:gd name="T24" fmla="*/ 1749 w 4253"/>
                <a:gd name="T25" fmla="*/ 0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3" h="1941">
                  <a:moveTo>
                    <a:pt x="1749" y="0"/>
                  </a:moveTo>
                  <a:lnTo>
                    <a:pt x="1876" y="2"/>
                  </a:lnTo>
                  <a:lnTo>
                    <a:pt x="4092" y="40"/>
                  </a:lnTo>
                  <a:lnTo>
                    <a:pt x="4253" y="374"/>
                  </a:lnTo>
                  <a:lnTo>
                    <a:pt x="2029" y="414"/>
                  </a:lnTo>
                  <a:lnTo>
                    <a:pt x="1625" y="1711"/>
                  </a:lnTo>
                  <a:lnTo>
                    <a:pt x="1564" y="1907"/>
                  </a:lnTo>
                  <a:lnTo>
                    <a:pt x="1329" y="1913"/>
                  </a:lnTo>
                  <a:lnTo>
                    <a:pt x="0" y="1941"/>
                  </a:lnTo>
                  <a:lnTo>
                    <a:pt x="334" y="1256"/>
                  </a:lnTo>
                  <a:lnTo>
                    <a:pt x="1132" y="1274"/>
                  </a:lnTo>
                  <a:lnTo>
                    <a:pt x="1683" y="133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144DC28C-9BC9-4668-8D1C-A01BF64BC6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2789" y="5615879"/>
            <a:ext cx="191386" cy="183045"/>
            <a:chOff x="1728" y="3412"/>
            <a:chExt cx="219" cy="241"/>
          </a:xfrm>
          <a:solidFill>
            <a:schemeClr val="bg1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C2C85BE-4271-45B7-B838-7685FB4DF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3412"/>
              <a:ext cx="60" cy="61"/>
            </a:xfrm>
            <a:custGeom>
              <a:avLst/>
              <a:gdLst>
                <a:gd name="T0" fmla="*/ 212 w 423"/>
                <a:gd name="T1" fmla="*/ 0 h 429"/>
                <a:gd name="T2" fmla="*/ 249 w 423"/>
                <a:gd name="T3" fmla="*/ 4 h 429"/>
                <a:gd name="T4" fmla="*/ 285 w 423"/>
                <a:gd name="T5" fmla="*/ 14 h 429"/>
                <a:gd name="T6" fmla="*/ 318 w 423"/>
                <a:gd name="T7" fmla="*/ 30 h 429"/>
                <a:gd name="T8" fmla="*/ 347 w 423"/>
                <a:gd name="T9" fmla="*/ 51 h 429"/>
                <a:gd name="T10" fmla="*/ 374 w 423"/>
                <a:gd name="T11" fmla="*/ 77 h 429"/>
                <a:gd name="T12" fmla="*/ 394 w 423"/>
                <a:gd name="T13" fmla="*/ 107 h 429"/>
                <a:gd name="T14" fmla="*/ 410 w 423"/>
                <a:gd name="T15" fmla="*/ 140 h 429"/>
                <a:gd name="T16" fmla="*/ 419 w 423"/>
                <a:gd name="T17" fmla="*/ 176 h 429"/>
                <a:gd name="T18" fmla="*/ 423 w 423"/>
                <a:gd name="T19" fmla="*/ 214 h 429"/>
                <a:gd name="T20" fmla="*/ 419 w 423"/>
                <a:gd name="T21" fmla="*/ 253 h 429"/>
                <a:gd name="T22" fmla="*/ 410 w 423"/>
                <a:gd name="T23" fmla="*/ 289 h 429"/>
                <a:gd name="T24" fmla="*/ 394 w 423"/>
                <a:gd name="T25" fmla="*/ 322 h 429"/>
                <a:gd name="T26" fmla="*/ 374 w 423"/>
                <a:gd name="T27" fmla="*/ 352 h 429"/>
                <a:gd name="T28" fmla="*/ 347 w 423"/>
                <a:gd name="T29" fmla="*/ 379 h 429"/>
                <a:gd name="T30" fmla="*/ 318 w 423"/>
                <a:gd name="T31" fmla="*/ 400 h 429"/>
                <a:gd name="T32" fmla="*/ 285 w 423"/>
                <a:gd name="T33" fmla="*/ 416 h 429"/>
                <a:gd name="T34" fmla="*/ 249 w 423"/>
                <a:gd name="T35" fmla="*/ 425 h 429"/>
                <a:gd name="T36" fmla="*/ 212 w 423"/>
                <a:gd name="T37" fmla="*/ 429 h 429"/>
                <a:gd name="T38" fmla="*/ 173 w 423"/>
                <a:gd name="T39" fmla="*/ 425 h 429"/>
                <a:gd name="T40" fmla="*/ 138 w 423"/>
                <a:gd name="T41" fmla="*/ 416 h 429"/>
                <a:gd name="T42" fmla="*/ 105 w 423"/>
                <a:gd name="T43" fmla="*/ 400 h 429"/>
                <a:gd name="T44" fmla="*/ 75 w 423"/>
                <a:gd name="T45" fmla="*/ 379 h 429"/>
                <a:gd name="T46" fmla="*/ 50 w 423"/>
                <a:gd name="T47" fmla="*/ 352 h 429"/>
                <a:gd name="T48" fmla="*/ 28 w 423"/>
                <a:gd name="T49" fmla="*/ 322 h 429"/>
                <a:gd name="T50" fmla="*/ 14 w 423"/>
                <a:gd name="T51" fmla="*/ 289 h 429"/>
                <a:gd name="T52" fmla="*/ 3 w 423"/>
                <a:gd name="T53" fmla="*/ 253 h 429"/>
                <a:gd name="T54" fmla="*/ 0 w 423"/>
                <a:gd name="T55" fmla="*/ 214 h 429"/>
                <a:gd name="T56" fmla="*/ 3 w 423"/>
                <a:gd name="T57" fmla="*/ 176 h 429"/>
                <a:gd name="T58" fmla="*/ 14 w 423"/>
                <a:gd name="T59" fmla="*/ 140 h 429"/>
                <a:gd name="T60" fmla="*/ 28 w 423"/>
                <a:gd name="T61" fmla="*/ 107 h 429"/>
                <a:gd name="T62" fmla="*/ 50 w 423"/>
                <a:gd name="T63" fmla="*/ 77 h 429"/>
                <a:gd name="T64" fmla="*/ 75 w 423"/>
                <a:gd name="T65" fmla="*/ 51 h 429"/>
                <a:gd name="T66" fmla="*/ 105 w 423"/>
                <a:gd name="T67" fmla="*/ 30 h 429"/>
                <a:gd name="T68" fmla="*/ 138 w 423"/>
                <a:gd name="T69" fmla="*/ 14 h 429"/>
                <a:gd name="T70" fmla="*/ 173 w 423"/>
                <a:gd name="T71" fmla="*/ 4 h 429"/>
                <a:gd name="T72" fmla="*/ 212 w 423"/>
                <a:gd name="T7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9">
                  <a:moveTo>
                    <a:pt x="212" y="0"/>
                  </a:moveTo>
                  <a:lnTo>
                    <a:pt x="249" y="4"/>
                  </a:lnTo>
                  <a:lnTo>
                    <a:pt x="285" y="14"/>
                  </a:lnTo>
                  <a:lnTo>
                    <a:pt x="318" y="30"/>
                  </a:lnTo>
                  <a:lnTo>
                    <a:pt x="347" y="51"/>
                  </a:lnTo>
                  <a:lnTo>
                    <a:pt x="374" y="77"/>
                  </a:lnTo>
                  <a:lnTo>
                    <a:pt x="394" y="107"/>
                  </a:lnTo>
                  <a:lnTo>
                    <a:pt x="410" y="140"/>
                  </a:lnTo>
                  <a:lnTo>
                    <a:pt x="419" y="176"/>
                  </a:lnTo>
                  <a:lnTo>
                    <a:pt x="423" y="214"/>
                  </a:lnTo>
                  <a:lnTo>
                    <a:pt x="419" y="253"/>
                  </a:lnTo>
                  <a:lnTo>
                    <a:pt x="410" y="289"/>
                  </a:lnTo>
                  <a:lnTo>
                    <a:pt x="394" y="322"/>
                  </a:lnTo>
                  <a:lnTo>
                    <a:pt x="374" y="352"/>
                  </a:lnTo>
                  <a:lnTo>
                    <a:pt x="347" y="379"/>
                  </a:lnTo>
                  <a:lnTo>
                    <a:pt x="318" y="400"/>
                  </a:lnTo>
                  <a:lnTo>
                    <a:pt x="285" y="416"/>
                  </a:lnTo>
                  <a:lnTo>
                    <a:pt x="249" y="425"/>
                  </a:lnTo>
                  <a:lnTo>
                    <a:pt x="212" y="429"/>
                  </a:lnTo>
                  <a:lnTo>
                    <a:pt x="173" y="425"/>
                  </a:lnTo>
                  <a:lnTo>
                    <a:pt x="138" y="416"/>
                  </a:lnTo>
                  <a:lnTo>
                    <a:pt x="105" y="400"/>
                  </a:lnTo>
                  <a:lnTo>
                    <a:pt x="75" y="379"/>
                  </a:lnTo>
                  <a:lnTo>
                    <a:pt x="50" y="352"/>
                  </a:lnTo>
                  <a:lnTo>
                    <a:pt x="28" y="322"/>
                  </a:lnTo>
                  <a:lnTo>
                    <a:pt x="14" y="289"/>
                  </a:lnTo>
                  <a:lnTo>
                    <a:pt x="3" y="253"/>
                  </a:lnTo>
                  <a:lnTo>
                    <a:pt x="0" y="214"/>
                  </a:lnTo>
                  <a:lnTo>
                    <a:pt x="3" y="176"/>
                  </a:lnTo>
                  <a:lnTo>
                    <a:pt x="14" y="140"/>
                  </a:lnTo>
                  <a:lnTo>
                    <a:pt x="28" y="107"/>
                  </a:lnTo>
                  <a:lnTo>
                    <a:pt x="50" y="77"/>
                  </a:lnTo>
                  <a:lnTo>
                    <a:pt x="75" y="51"/>
                  </a:lnTo>
                  <a:lnTo>
                    <a:pt x="105" y="30"/>
                  </a:lnTo>
                  <a:lnTo>
                    <a:pt x="138" y="14"/>
                  </a:lnTo>
                  <a:lnTo>
                    <a:pt x="173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DE746E6-CE14-493B-AF43-C0CE5EA6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3425"/>
              <a:ext cx="137" cy="35"/>
            </a:xfrm>
            <a:custGeom>
              <a:avLst/>
              <a:gdLst>
                <a:gd name="T0" fmla="*/ 121 w 963"/>
                <a:gd name="T1" fmla="*/ 0 h 241"/>
                <a:gd name="T2" fmla="*/ 842 w 963"/>
                <a:gd name="T3" fmla="*/ 0 h 241"/>
                <a:gd name="T4" fmla="*/ 870 w 963"/>
                <a:gd name="T5" fmla="*/ 3 h 241"/>
                <a:gd name="T6" fmla="*/ 896 w 963"/>
                <a:gd name="T7" fmla="*/ 13 h 241"/>
                <a:gd name="T8" fmla="*/ 917 w 963"/>
                <a:gd name="T9" fmla="*/ 27 h 241"/>
                <a:gd name="T10" fmla="*/ 937 w 963"/>
                <a:gd name="T11" fmla="*/ 45 h 241"/>
                <a:gd name="T12" fmla="*/ 950 w 963"/>
                <a:gd name="T13" fmla="*/ 68 h 241"/>
                <a:gd name="T14" fmla="*/ 960 w 963"/>
                <a:gd name="T15" fmla="*/ 94 h 241"/>
                <a:gd name="T16" fmla="*/ 963 w 963"/>
                <a:gd name="T17" fmla="*/ 121 h 241"/>
                <a:gd name="T18" fmla="*/ 960 w 963"/>
                <a:gd name="T19" fmla="*/ 149 h 241"/>
                <a:gd name="T20" fmla="*/ 950 w 963"/>
                <a:gd name="T21" fmla="*/ 174 h 241"/>
                <a:gd name="T22" fmla="*/ 937 w 963"/>
                <a:gd name="T23" fmla="*/ 197 h 241"/>
                <a:gd name="T24" fmla="*/ 917 w 963"/>
                <a:gd name="T25" fmla="*/ 216 h 241"/>
                <a:gd name="T26" fmla="*/ 896 w 963"/>
                <a:gd name="T27" fmla="*/ 230 h 241"/>
                <a:gd name="T28" fmla="*/ 870 w 963"/>
                <a:gd name="T29" fmla="*/ 239 h 241"/>
                <a:gd name="T30" fmla="*/ 842 w 963"/>
                <a:gd name="T31" fmla="*/ 241 h 241"/>
                <a:gd name="T32" fmla="*/ 121 w 963"/>
                <a:gd name="T33" fmla="*/ 241 h 241"/>
                <a:gd name="T34" fmla="*/ 94 w 963"/>
                <a:gd name="T35" fmla="*/ 239 h 241"/>
                <a:gd name="T36" fmla="*/ 67 w 963"/>
                <a:gd name="T37" fmla="*/ 230 h 241"/>
                <a:gd name="T38" fmla="*/ 46 w 963"/>
                <a:gd name="T39" fmla="*/ 216 h 241"/>
                <a:gd name="T40" fmla="*/ 26 w 963"/>
                <a:gd name="T41" fmla="*/ 197 h 241"/>
                <a:gd name="T42" fmla="*/ 13 w 963"/>
                <a:gd name="T43" fmla="*/ 174 h 241"/>
                <a:gd name="T44" fmla="*/ 3 w 963"/>
                <a:gd name="T45" fmla="*/ 149 h 241"/>
                <a:gd name="T46" fmla="*/ 0 w 963"/>
                <a:gd name="T47" fmla="*/ 121 h 241"/>
                <a:gd name="T48" fmla="*/ 3 w 963"/>
                <a:gd name="T49" fmla="*/ 94 h 241"/>
                <a:gd name="T50" fmla="*/ 13 w 963"/>
                <a:gd name="T51" fmla="*/ 68 h 241"/>
                <a:gd name="T52" fmla="*/ 26 w 963"/>
                <a:gd name="T53" fmla="*/ 45 h 241"/>
                <a:gd name="T54" fmla="*/ 46 w 963"/>
                <a:gd name="T55" fmla="*/ 27 h 241"/>
                <a:gd name="T56" fmla="*/ 67 w 963"/>
                <a:gd name="T57" fmla="*/ 13 h 241"/>
                <a:gd name="T58" fmla="*/ 94 w 963"/>
                <a:gd name="T59" fmla="*/ 3 h 241"/>
                <a:gd name="T60" fmla="*/ 121 w 963"/>
                <a:gd name="T6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241">
                  <a:moveTo>
                    <a:pt x="121" y="0"/>
                  </a:moveTo>
                  <a:lnTo>
                    <a:pt x="842" y="0"/>
                  </a:lnTo>
                  <a:lnTo>
                    <a:pt x="870" y="3"/>
                  </a:lnTo>
                  <a:lnTo>
                    <a:pt x="896" y="13"/>
                  </a:lnTo>
                  <a:lnTo>
                    <a:pt x="917" y="27"/>
                  </a:lnTo>
                  <a:lnTo>
                    <a:pt x="937" y="45"/>
                  </a:lnTo>
                  <a:lnTo>
                    <a:pt x="950" y="68"/>
                  </a:lnTo>
                  <a:lnTo>
                    <a:pt x="960" y="94"/>
                  </a:lnTo>
                  <a:lnTo>
                    <a:pt x="963" y="121"/>
                  </a:lnTo>
                  <a:lnTo>
                    <a:pt x="960" y="149"/>
                  </a:lnTo>
                  <a:lnTo>
                    <a:pt x="950" y="174"/>
                  </a:lnTo>
                  <a:lnTo>
                    <a:pt x="937" y="197"/>
                  </a:lnTo>
                  <a:lnTo>
                    <a:pt x="917" y="216"/>
                  </a:lnTo>
                  <a:lnTo>
                    <a:pt x="896" y="230"/>
                  </a:lnTo>
                  <a:lnTo>
                    <a:pt x="870" y="239"/>
                  </a:lnTo>
                  <a:lnTo>
                    <a:pt x="842" y="241"/>
                  </a:lnTo>
                  <a:lnTo>
                    <a:pt x="121" y="241"/>
                  </a:lnTo>
                  <a:lnTo>
                    <a:pt x="94" y="239"/>
                  </a:lnTo>
                  <a:lnTo>
                    <a:pt x="67" y="230"/>
                  </a:lnTo>
                  <a:lnTo>
                    <a:pt x="46" y="216"/>
                  </a:lnTo>
                  <a:lnTo>
                    <a:pt x="26" y="197"/>
                  </a:lnTo>
                  <a:lnTo>
                    <a:pt x="13" y="174"/>
                  </a:lnTo>
                  <a:lnTo>
                    <a:pt x="3" y="149"/>
                  </a:lnTo>
                  <a:lnTo>
                    <a:pt x="0" y="121"/>
                  </a:lnTo>
                  <a:lnTo>
                    <a:pt x="3" y="94"/>
                  </a:lnTo>
                  <a:lnTo>
                    <a:pt x="13" y="68"/>
                  </a:lnTo>
                  <a:lnTo>
                    <a:pt x="26" y="45"/>
                  </a:lnTo>
                  <a:lnTo>
                    <a:pt x="46" y="27"/>
                  </a:lnTo>
                  <a:lnTo>
                    <a:pt x="67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53471F7-340B-498D-9DBD-435C74F0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3499"/>
              <a:ext cx="60" cy="61"/>
            </a:xfrm>
            <a:custGeom>
              <a:avLst/>
              <a:gdLst>
                <a:gd name="T0" fmla="*/ 212 w 423"/>
                <a:gd name="T1" fmla="*/ 0 h 428"/>
                <a:gd name="T2" fmla="*/ 249 w 423"/>
                <a:gd name="T3" fmla="*/ 3 h 428"/>
                <a:gd name="T4" fmla="*/ 285 w 423"/>
                <a:gd name="T5" fmla="*/ 12 h 428"/>
                <a:gd name="T6" fmla="*/ 318 w 423"/>
                <a:gd name="T7" fmla="*/ 28 h 428"/>
                <a:gd name="T8" fmla="*/ 347 w 423"/>
                <a:gd name="T9" fmla="*/ 50 h 428"/>
                <a:gd name="T10" fmla="*/ 374 w 423"/>
                <a:gd name="T11" fmla="*/ 76 h 428"/>
                <a:gd name="T12" fmla="*/ 394 w 423"/>
                <a:gd name="T13" fmla="*/ 106 h 428"/>
                <a:gd name="T14" fmla="*/ 410 w 423"/>
                <a:gd name="T15" fmla="*/ 139 h 428"/>
                <a:gd name="T16" fmla="*/ 419 w 423"/>
                <a:gd name="T17" fmla="*/ 175 h 428"/>
                <a:gd name="T18" fmla="*/ 423 w 423"/>
                <a:gd name="T19" fmla="*/ 214 h 428"/>
                <a:gd name="T20" fmla="*/ 419 w 423"/>
                <a:gd name="T21" fmla="*/ 252 h 428"/>
                <a:gd name="T22" fmla="*/ 410 w 423"/>
                <a:gd name="T23" fmla="*/ 288 h 428"/>
                <a:gd name="T24" fmla="*/ 394 w 423"/>
                <a:gd name="T25" fmla="*/ 321 h 428"/>
                <a:gd name="T26" fmla="*/ 374 w 423"/>
                <a:gd name="T27" fmla="*/ 351 h 428"/>
                <a:gd name="T28" fmla="*/ 347 w 423"/>
                <a:gd name="T29" fmla="*/ 378 h 428"/>
                <a:gd name="T30" fmla="*/ 318 w 423"/>
                <a:gd name="T31" fmla="*/ 399 h 428"/>
                <a:gd name="T32" fmla="*/ 285 w 423"/>
                <a:gd name="T33" fmla="*/ 415 h 428"/>
                <a:gd name="T34" fmla="*/ 249 w 423"/>
                <a:gd name="T35" fmla="*/ 424 h 428"/>
                <a:gd name="T36" fmla="*/ 212 w 423"/>
                <a:gd name="T37" fmla="*/ 428 h 428"/>
                <a:gd name="T38" fmla="*/ 173 w 423"/>
                <a:gd name="T39" fmla="*/ 424 h 428"/>
                <a:gd name="T40" fmla="*/ 138 w 423"/>
                <a:gd name="T41" fmla="*/ 415 h 428"/>
                <a:gd name="T42" fmla="*/ 105 w 423"/>
                <a:gd name="T43" fmla="*/ 399 h 428"/>
                <a:gd name="T44" fmla="*/ 75 w 423"/>
                <a:gd name="T45" fmla="*/ 378 h 428"/>
                <a:gd name="T46" fmla="*/ 50 w 423"/>
                <a:gd name="T47" fmla="*/ 351 h 428"/>
                <a:gd name="T48" fmla="*/ 28 w 423"/>
                <a:gd name="T49" fmla="*/ 321 h 428"/>
                <a:gd name="T50" fmla="*/ 14 w 423"/>
                <a:gd name="T51" fmla="*/ 288 h 428"/>
                <a:gd name="T52" fmla="*/ 3 w 423"/>
                <a:gd name="T53" fmla="*/ 252 h 428"/>
                <a:gd name="T54" fmla="*/ 0 w 423"/>
                <a:gd name="T55" fmla="*/ 214 h 428"/>
                <a:gd name="T56" fmla="*/ 3 w 423"/>
                <a:gd name="T57" fmla="*/ 175 h 428"/>
                <a:gd name="T58" fmla="*/ 14 w 423"/>
                <a:gd name="T59" fmla="*/ 139 h 428"/>
                <a:gd name="T60" fmla="*/ 28 w 423"/>
                <a:gd name="T61" fmla="*/ 106 h 428"/>
                <a:gd name="T62" fmla="*/ 50 w 423"/>
                <a:gd name="T63" fmla="*/ 76 h 428"/>
                <a:gd name="T64" fmla="*/ 75 w 423"/>
                <a:gd name="T65" fmla="*/ 50 h 428"/>
                <a:gd name="T66" fmla="*/ 105 w 423"/>
                <a:gd name="T67" fmla="*/ 28 h 428"/>
                <a:gd name="T68" fmla="*/ 138 w 423"/>
                <a:gd name="T69" fmla="*/ 12 h 428"/>
                <a:gd name="T70" fmla="*/ 173 w 423"/>
                <a:gd name="T71" fmla="*/ 3 h 428"/>
                <a:gd name="T72" fmla="*/ 212 w 423"/>
                <a:gd name="T7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8">
                  <a:moveTo>
                    <a:pt x="212" y="0"/>
                  </a:moveTo>
                  <a:lnTo>
                    <a:pt x="249" y="3"/>
                  </a:lnTo>
                  <a:lnTo>
                    <a:pt x="285" y="12"/>
                  </a:lnTo>
                  <a:lnTo>
                    <a:pt x="318" y="28"/>
                  </a:lnTo>
                  <a:lnTo>
                    <a:pt x="347" y="50"/>
                  </a:lnTo>
                  <a:lnTo>
                    <a:pt x="374" y="76"/>
                  </a:lnTo>
                  <a:lnTo>
                    <a:pt x="394" y="106"/>
                  </a:lnTo>
                  <a:lnTo>
                    <a:pt x="410" y="139"/>
                  </a:lnTo>
                  <a:lnTo>
                    <a:pt x="419" y="175"/>
                  </a:lnTo>
                  <a:lnTo>
                    <a:pt x="423" y="214"/>
                  </a:lnTo>
                  <a:lnTo>
                    <a:pt x="419" y="252"/>
                  </a:lnTo>
                  <a:lnTo>
                    <a:pt x="410" y="288"/>
                  </a:lnTo>
                  <a:lnTo>
                    <a:pt x="394" y="321"/>
                  </a:lnTo>
                  <a:lnTo>
                    <a:pt x="374" y="351"/>
                  </a:lnTo>
                  <a:lnTo>
                    <a:pt x="347" y="378"/>
                  </a:lnTo>
                  <a:lnTo>
                    <a:pt x="318" y="399"/>
                  </a:lnTo>
                  <a:lnTo>
                    <a:pt x="285" y="415"/>
                  </a:lnTo>
                  <a:lnTo>
                    <a:pt x="249" y="424"/>
                  </a:lnTo>
                  <a:lnTo>
                    <a:pt x="212" y="428"/>
                  </a:lnTo>
                  <a:lnTo>
                    <a:pt x="173" y="424"/>
                  </a:lnTo>
                  <a:lnTo>
                    <a:pt x="138" y="415"/>
                  </a:lnTo>
                  <a:lnTo>
                    <a:pt x="105" y="399"/>
                  </a:lnTo>
                  <a:lnTo>
                    <a:pt x="75" y="378"/>
                  </a:lnTo>
                  <a:lnTo>
                    <a:pt x="50" y="351"/>
                  </a:lnTo>
                  <a:lnTo>
                    <a:pt x="28" y="321"/>
                  </a:lnTo>
                  <a:lnTo>
                    <a:pt x="14" y="288"/>
                  </a:lnTo>
                  <a:lnTo>
                    <a:pt x="3" y="252"/>
                  </a:lnTo>
                  <a:lnTo>
                    <a:pt x="0" y="214"/>
                  </a:lnTo>
                  <a:lnTo>
                    <a:pt x="3" y="175"/>
                  </a:lnTo>
                  <a:lnTo>
                    <a:pt x="14" y="139"/>
                  </a:lnTo>
                  <a:lnTo>
                    <a:pt x="28" y="106"/>
                  </a:lnTo>
                  <a:lnTo>
                    <a:pt x="50" y="76"/>
                  </a:lnTo>
                  <a:lnTo>
                    <a:pt x="75" y="50"/>
                  </a:lnTo>
                  <a:lnTo>
                    <a:pt x="105" y="28"/>
                  </a:lnTo>
                  <a:lnTo>
                    <a:pt x="138" y="12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C569B65-4977-41BF-9AFB-ADFC13FB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3512"/>
              <a:ext cx="137" cy="35"/>
            </a:xfrm>
            <a:custGeom>
              <a:avLst/>
              <a:gdLst>
                <a:gd name="T0" fmla="*/ 121 w 963"/>
                <a:gd name="T1" fmla="*/ 0 h 245"/>
                <a:gd name="T2" fmla="*/ 842 w 963"/>
                <a:gd name="T3" fmla="*/ 0 h 245"/>
                <a:gd name="T4" fmla="*/ 870 w 963"/>
                <a:gd name="T5" fmla="*/ 3 h 245"/>
                <a:gd name="T6" fmla="*/ 896 w 963"/>
                <a:gd name="T7" fmla="*/ 12 h 245"/>
                <a:gd name="T8" fmla="*/ 917 w 963"/>
                <a:gd name="T9" fmla="*/ 26 h 245"/>
                <a:gd name="T10" fmla="*/ 937 w 963"/>
                <a:gd name="T11" fmla="*/ 46 h 245"/>
                <a:gd name="T12" fmla="*/ 950 w 963"/>
                <a:gd name="T13" fmla="*/ 69 h 245"/>
                <a:gd name="T14" fmla="*/ 960 w 963"/>
                <a:gd name="T15" fmla="*/ 94 h 245"/>
                <a:gd name="T16" fmla="*/ 963 w 963"/>
                <a:gd name="T17" fmla="*/ 123 h 245"/>
                <a:gd name="T18" fmla="*/ 960 w 963"/>
                <a:gd name="T19" fmla="*/ 151 h 245"/>
                <a:gd name="T20" fmla="*/ 950 w 963"/>
                <a:gd name="T21" fmla="*/ 176 h 245"/>
                <a:gd name="T22" fmla="*/ 937 w 963"/>
                <a:gd name="T23" fmla="*/ 199 h 245"/>
                <a:gd name="T24" fmla="*/ 917 w 963"/>
                <a:gd name="T25" fmla="*/ 219 h 245"/>
                <a:gd name="T26" fmla="*/ 896 w 963"/>
                <a:gd name="T27" fmla="*/ 233 h 245"/>
                <a:gd name="T28" fmla="*/ 870 w 963"/>
                <a:gd name="T29" fmla="*/ 242 h 245"/>
                <a:gd name="T30" fmla="*/ 842 w 963"/>
                <a:gd name="T31" fmla="*/ 245 h 245"/>
                <a:gd name="T32" fmla="*/ 121 w 963"/>
                <a:gd name="T33" fmla="*/ 245 h 245"/>
                <a:gd name="T34" fmla="*/ 94 w 963"/>
                <a:gd name="T35" fmla="*/ 242 h 245"/>
                <a:gd name="T36" fmla="*/ 67 w 963"/>
                <a:gd name="T37" fmla="*/ 233 h 245"/>
                <a:gd name="T38" fmla="*/ 46 w 963"/>
                <a:gd name="T39" fmla="*/ 219 h 245"/>
                <a:gd name="T40" fmla="*/ 26 w 963"/>
                <a:gd name="T41" fmla="*/ 199 h 245"/>
                <a:gd name="T42" fmla="*/ 13 w 963"/>
                <a:gd name="T43" fmla="*/ 176 h 245"/>
                <a:gd name="T44" fmla="*/ 3 w 963"/>
                <a:gd name="T45" fmla="*/ 151 h 245"/>
                <a:gd name="T46" fmla="*/ 0 w 963"/>
                <a:gd name="T47" fmla="*/ 123 h 245"/>
                <a:gd name="T48" fmla="*/ 3 w 963"/>
                <a:gd name="T49" fmla="*/ 94 h 245"/>
                <a:gd name="T50" fmla="*/ 13 w 963"/>
                <a:gd name="T51" fmla="*/ 69 h 245"/>
                <a:gd name="T52" fmla="*/ 26 w 963"/>
                <a:gd name="T53" fmla="*/ 46 h 245"/>
                <a:gd name="T54" fmla="*/ 46 w 963"/>
                <a:gd name="T55" fmla="*/ 26 h 245"/>
                <a:gd name="T56" fmla="*/ 67 w 963"/>
                <a:gd name="T57" fmla="*/ 12 h 245"/>
                <a:gd name="T58" fmla="*/ 94 w 963"/>
                <a:gd name="T59" fmla="*/ 3 h 245"/>
                <a:gd name="T60" fmla="*/ 121 w 963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245">
                  <a:moveTo>
                    <a:pt x="121" y="0"/>
                  </a:moveTo>
                  <a:lnTo>
                    <a:pt x="842" y="0"/>
                  </a:lnTo>
                  <a:lnTo>
                    <a:pt x="870" y="3"/>
                  </a:lnTo>
                  <a:lnTo>
                    <a:pt x="896" y="12"/>
                  </a:lnTo>
                  <a:lnTo>
                    <a:pt x="917" y="26"/>
                  </a:lnTo>
                  <a:lnTo>
                    <a:pt x="937" y="46"/>
                  </a:lnTo>
                  <a:lnTo>
                    <a:pt x="950" y="69"/>
                  </a:lnTo>
                  <a:lnTo>
                    <a:pt x="960" y="94"/>
                  </a:lnTo>
                  <a:lnTo>
                    <a:pt x="963" y="123"/>
                  </a:lnTo>
                  <a:lnTo>
                    <a:pt x="960" y="151"/>
                  </a:lnTo>
                  <a:lnTo>
                    <a:pt x="950" y="176"/>
                  </a:lnTo>
                  <a:lnTo>
                    <a:pt x="937" y="199"/>
                  </a:lnTo>
                  <a:lnTo>
                    <a:pt x="917" y="219"/>
                  </a:lnTo>
                  <a:lnTo>
                    <a:pt x="896" y="233"/>
                  </a:lnTo>
                  <a:lnTo>
                    <a:pt x="870" y="242"/>
                  </a:lnTo>
                  <a:lnTo>
                    <a:pt x="842" y="245"/>
                  </a:lnTo>
                  <a:lnTo>
                    <a:pt x="121" y="245"/>
                  </a:lnTo>
                  <a:lnTo>
                    <a:pt x="94" y="242"/>
                  </a:lnTo>
                  <a:lnTo>
                    <a:pt x="67" y="233"/>
                  </a:lnTo>
                  <a:lnTo>
                    <a:pt x="46" y="219"/>
                  </a:lnTo>
                  <a:lnTo>
                    <a:pt x="26" y="199"/>
                  </a:lnTo>
                  <a:lnTo>
                    <a:pt x="13" y="176"/>
                  </a:lnTo>
                  <a:lnTo>
                    <a:pt x="3" y="151"/>
                  </a:lnTo>
                  <a:lnTo>
                    <a:pt x="0" y="123"/>
                  </a:lnTo>
                  <a:lnTo>
                    <a:pt x="3" y="94"/>
                  </a:lnTo>
                  <a:lnTo>
                    <a:pt x="13" y="69"/>
                  </a:lnTo>
                  <a:lnTo>
                    <a:pt x="26" y="46"/>
                  </a:lnTo>
                  <a:lnTo>
                    <a:pt x="46" y="26"/>
                  </a:lnTo>
                  <a:lnTo>
                    <a:pt x="67" y="12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AA95383-A208-49B3-8BEC-9786CC45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3592"/>
              <a:ext cx="60" cy="61"/>
            </a:xfrm>
            <a:custGeom>
              <a:avLst/>
              <a:gdLst>
                <a:gd name="T0" fmla="*/ 212 w 423"/>
                <a:gd name="T1" fmla="*/ 0 h 428"/>
                <a:gd name="T2" fmla="*/ 249 w 423"/>
                <a:gd name="T3" fmla="*/ 4 h 428"/>
                <a:gd name="T4" fmla="*/ 285 w 423"/>
                <a:gd name="T5" fmla="*/ 13 h 428"/>
                <a:gd name="T6" fmla="*/ 318 w 423"/>
                <a:gd name="T7" fmla="*/ 29 h 428"/>
                <a:gd name="T8" fmla="*/ 347 w 423"/>
                <a:gd name="T9" fmla="*/ 50 h 428"/>
                <a:gd name="T10" fmla="*/ 374 w 423"/>
                <a:gd name="T11" fmla="*/ 76 h 428"/>
                <a:gd name="T12" fmla="*/ 394 w 423"/>
                <a:gd name="T13" fmla="*/ 106 h 428"/>
                <a:gd name="T14" fmla="*/ 410 w 423"/>
                <a:gd name="T15" fmla="*/ 140 h 428"/>
                <a:gd name="T16" fmla="*/ 419 w 423"/>
                <a:gd name="T17" fmla="*/ 176 h 428"/>
                <a:gd name="T18" fmla="*/ 423 w 423"/>
                <a:gd name="T19" fmla="*/ 214 h 428"/>
                <a:gd name="T20" fmla="*/ 419 w 423"/>
                <a:gd name="T21" fmla="*/ 253 h 428"/>
                <a:gd name="T22" fmla="*/ 410 w 423"/>
                <a:gd name="T23" fmla="*/ 289 h 428"/>
                <a:gd name="T24" fmla="*/ 394 w 423"/>
                <a:gd name="T25" fmla="*/ 322 h 428"/>
                <a:gd name="T26" fmla="*/ 374 w 423"/>
                <a:gd name="T27" fmla="*/ 352 h 428"/>
                <a:gd name="T28" fmla="*/ 347 w 423"/>
                <a:gd name="T29" fmla="*/ 379 h 428"/>
                <a:gd name="T30" fmla="*/ 318 w 423"/>
                <a:gd name="T31" fmla="*/ 399 h 428"/>
                <a:gd name="T32" fmla="*/ 285 w 423"/>
                <a:gd name="T33" fmla="*/ 416 h 428"/>
                <a:gd name="T34" fmla="*/ 249 w 423"/>
                <a:gd name="T35" fmla="*/ 425 h 428"/>
                <a:gd name="T36" fmla="*/ 212 w 423"/>
                <a:gd name="T37" fmla="*/ 428 h 428"/>
                <a:gd name="T38" fmla="*/ 173 w 423"/>
                <a:gd name="T39" fmla="*/ 425 h 428"/>
                <a:gd name="T40" fmla="*/ 138 w 423"/>
                <a:gd name="T41" fmla="*/ 416 h 428"/>
                <a:gd name="T42" fmla="*/ 105 w 423"/>
                <a:gd name="T43" fmla="*/ 399 h 428"/>
                <a:gd name="T44" fmla="*/ 75 w 423"/>
                <a:gd name="T45" fmla="*/ 379 h 428"/>
                <a:gd name="T46" fmla="*/ 50 w 423"/>
                <a:gd name="T47" fmla="*/ 352 h 428"/>
                <a:gd name="T48" fmla="*/ 28 w 423"/>
                <a:gd name="T49" fmla="*/ 322 h 428"/>
                <a:gd name="T50" fmla="*/ 14 w 423"/>
                <a:gd name="T51" fmla="*/ 289 h 428"/>
                <a:gd name="T52" fmla="*/ 3 w 423"/>
                <a:gd name="T53" fmla="*/ 253 h 428"/>
                <a:gd name="T54" fmla="*/ 0 w 423"/>
                <a:gd name="T55" fmla="*/ 214 h 428"/>
                <a:gd name="T56" fmla="*/ 3 w 423"/>
                <a:gd name="T57" fmla="*/ 176 h 428"/>
                <a:gd name="T58" fmla="*/ 14 w 423"/>
                <a:gd name="T59" fmla="*/ 140 h 428"/>
                <a:gd name="T60" fmla="*/ 28 w 423"/>
                <a:gd name="T61" fmla="*/ 106 h 428"/>
                <a:gd name="T62" fmla="*/ 50 w 423"/>
                <a:gd name="T63" fmla="*/ 76 h 428"/>
                <a:gd name="T64" fmla="*/ 75 w 423"/>
                <a:gd name="T65" fmla="*/ 50 h 428"/>
                <a:gd name="T66" fmla="*/ 105 w 423"/>
                <a:gd name="T67" fmla="*/ 29 h 428"/>
                <a:gd name="T68" fmla="*/ 138 w 423"/>
                <a:gd name="T69" fmla="*/ 13 h 428"/>
                <a:gd name="T70" fmla="*/ 173 w 423"/>
                <a:gd name="T71" fmla="*/ 4 h 428"/>
                <a:gd name="T72" fmla="*/ 212 w 423"/>
                <a:gd name="T7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8">
                  <a:moveTo>
                    <a:pt x="212" y="0"/>
                  </a:moveTo>
                  <a:lnTo>
                    <a:pt x="249" y="4"/>
                  </a:lnTo>
                  <a:lnTo>
                    <a:pt x="285" y="13"/>
                  </a:lnTo>
                  <a:lnTo>
                    <a:pt x="318" y="29"/>
                  </a:lnTo>
                  <a:lnTo>
                    <a:pt x="347" y="50"/>
                  </a:lnTo>
                  <a:lnTo>
                    <a:pt x="374" y="76"/>
                  </a:lnTo>
                  <a:lnTo>
                    <a:pt x="394" y="106"/>
                  </a:lnTo>
                  <a:lnTo>
                    <a:pt x="410" y="140"/>
                  </a:lnTo>
                  <a:lnTo>
                    <a:pt x="419" y="176"/>
                  </a:lnTo>
                  <a:lnTo>
                    <a:pt x="423" y="214"/>
                  </a:lnTo>
                  <a:lnTo>
                    <a:pt x="419" y="253"/>
                  </a:lnTo>
                  <a:lnTo>
                    <a:pt x="410" y="289"/>
                  </a:lnTo>
                  <a:lnTo>
                    <a:pt x="394" y="322"/>
                  </a:lnTo>
                  <a:lnTo>
                    <a:pt x="374" y="352"/>
                  </a:lnTo>
                  <a:lnTo>
                    <a:pt x="347" y="379"/>
                  </a:lnTo>
                  <a:lnTo>
                    <a:pt x="318" y="399"/>
                  </a:lnTo>
                  <a:lnTo>
                    <a:pt x="285" y="416"/>
                  </a:lnTo>
                  <a:lnTo>
                    <a:pt x="249" y="425"/>
                  </a:lnTo>
                  <a:lnTo>
                    <a:pt x="212" y="428"/>
                  </a:lnTo>
                  <a:lnTo>
                    <a:pt x="173" y="425"/>
                  </a:lnTo>
                  <a:lnTo>
                    <a:pt x="138" y="416"/>
                  </a:lnTo>
                  <a:lnTo>
                    <a:pt x="105" y="399"/>
                  </a:lnTo>
                  <a:lnTo>
                    <a:pt x="75" y="379"/>
                  </a:lnTo>
                  <a:lnTo>
                    <a:pt x="50" y="352"/>
                  </a:lnTo>
                  <a:lnTo>
                    <a:pt x="28" y="322"/>
                  </a:lnTo>
                  <a:lnTo>
                    <a:pt x="14" y="289"/>
                  </a:lnTo>
                  <a:lnTo>
                    <a:pt x="3" y="253"/>
                  </a:lnTo>
                  <a:lnTo>
                    <a:pt x="0" y="214"/>
                  </a:lnTo>
                  <a:lnTo>
                    <a:pt x="3" y="176"/>
                  </a:lnTo>
                  <a:lnTo>
                    <a:pt x="14" y="140"/>
                  </a:lnTo>
                  <a:lnTo>
                    <a:pt x="28" y="106"/>
                  </a:lnTo>
                  <a:lnTo>
                    <a:pt x="50" y="76"/>
                  </a:lnTo>
                  <a:lnTo>
                    <a:pt x="75" y="50"/>
                  </a:lnTo>
                  <a:lnTo>
                    <a:pt x="105" y="29"/>
                  </a:lnTo>
                  <a:lnTo>
                    <a:pt x="138" y="13"/>
                  </a:lnTo>
                  <a:lnTo>
                    <a:pt x="173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76" name="Freeform 12">
            <a:extLst>
              <a:ext uri="{FF2B5EF4-FFF2-40B4-BE49-F238E27FC236}">
                <a16:creationId xmlns:a16="http://schemas.microsoft.com/office/drawing/2014/main" id="{2117E2BC-D7C9-4E97-B1F1-1BFCAAA47677}"/>
              </a:ext>
            </a:extLst>
          </p:cNvPr>
          <p:cNvSpPr>
            <a:spLocks/>
          </p:cNvSpPr>
          <p:nvPr/>
        </p:nvSpPr>
        <p:spPr bwMode="auto">
          <a:xfrm>
            <a:off x="1622982" y="4886508"/>
            <a:ext cx="119725" cy="27343"/>
          </a:xfrm>
          <a:custGeom>
            <a:avLst/>
            <a:gdLst>
              <a:gd name="T0" fmla="*/ 121 w 963"/>
              <a:gd name="T1" fmla="*/ 0 h 247"/>
              <a:gd name="T2" fmla="*/ 842 w 963"/>
              <a:gd name="T3" fmla="*/ 0 h 247"/>
              <a:gd name="T4" fmla="*/ 870 w 963"/>
              <a:gd name="T5" fmla="*/ 4 h 247"/>
              <a:gd name="T6" fmla="*/ 896 w 963"/>
              <a:gd name="T7" fmla="*/ 13 h 247"/>
              <a:gd name="T8" fmla="*/ 917 w 963"/>
              <a:gd name="T9" fmla="*/ 28 h 247"/>
              <a:gd name="T10" fmla="*/ 937 w 963"/>
              <a:gd name="T11" fmla="*/ 46 h 247"/>
              <a:gd name="T12" fmla="*/ 950 w 963"/>
              <a:gd name="T13" fmla="*/ 69 h 247"/>
              <a:gd name="T14" fmla="*/ 960 w 963"/>
              <a:gd name="T15" fmla="*/ 96 h 247"/>
              <a:gd name="T16" fmla="*/ 963 w 963"/>
              <a:gd name="T17" fmla="*/ 124 h 247"/>
              <a:gd name="T18" fmla="*/ 960 w 963"/>
              <a:gd name="T19" fmla="*/ 151 h 247"/>
              <a:gd name="T20" fmla="*/ 950 w 963"/>
              <a:gd name="T21" fmla="*/ 178 h 247"/>
              <a:gd name="T22" fmla="*/ 937 w 963"/>
              <a:gd name="T23" fmla="*/ 201 h 247"/>
              <a:gd name="T24" fmla="*/ 917 w 963"/>
              <a:gd name="T25" fmla="*/ 219 h 247"/>
              <a:gd name="T26" fmla="*/ 896 w 963"/>
              <a:gd name="T27" fmla="*/ 234 h 247"/>
              <a:gd name="T28" fmla="*/ 870 w 963"/>
              <a:gd name="T29" fmla="*/ 244 h 247"/>
              <a:gd name="T30" fmla="*/ 842 w 963"/>
              <a:gd name="T31" fmla="*/ 247 h 247"/>
              <a:gd name="T32" fmla="*/ 121 w 963"/>
              <a:gd name="T33" fmla="*/ 247 h 247"/>
              <a:gd name="T34" fmla="*/ 94 w 963"/>
              <a:gd name="T35" fmla="*/ 244 h 247"/>
              <a:gd name="T36" fmla="*/ 67 w 963"/>
              <a:gd name="T37" fmla="*/ 234 h 247"/>
              <a:gd name="T38" fmla="*/ 46 w 963"/>
              <a:gd name="T39" fmla="*/ 219 h 247"/>
              <a:gd name="T40" fmla="*/ 26 w 963"/>
              <a:gd name="T41" fmla="*/ 201 h 247"/>
              <a:gd name="T42" fmla="*/ 13 w 963"/>
              <a:gd name="T43" fmla="*/ 178 h 247"/>
              <a:gd name="T44" fmla="*/ 3 w 963"/>
              <a:gd name="T45" fmla="*/ 151 h 247"/>
              <a:gd name="T46" fmla="*/ 0 w 963"/>
              <a:gd name="T47" fmla="*/ 124 h 247"/>
              <a:gd name="T48" fmla="*/ 3 w 963"/>
              <a:gd name="T49" fmla="*/ 96 h 247"/>
              <a:gd name="T50" fmla="*/ 13 w 963"/>
              <a:gd name="T51" fmla="*/ 69 h 247"/>
              <a:gd name="T52" fmla="*/ 26 w 963"/>
              <a:gd name="T53" fmla="*/ 46 h 247"/>
              <a:gd name="T54" fmla="*/ 46 w 963"/>
              <a:gd name="T55" fmla="*/ 28 h 247"/>
              <a:gd name="T56" fmla="*/ 67 w 963"/>
              <a:gd name="T57" fmla="*/ 13 h 247"/>
              <a:gd name="T58" fmla="*/ 94 w 963"/>
              <a:gd name="T59" fmla="*/ 4 h 247"/>
              <a:gd name="T60" fmla="*/ 121 w 963"/>
              <a:gd name="T61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3" h="247">
                <a:moveTo>
                  <a:pt x="121" y="0"/>
                </a:moveTo>
                <a:lnTo>
                  <a:pt x="842" y="0"/>
                </a:lnTo>
                <a:lnTo>
                  <a:pt x="870" y="4"/>
                </a:lnTo>
                <a:lnTo>
                  <a:pt x="896" y="13"/>
                </a:lnTo>
                <a:lnTo>
                  <a:pt x="917" y="28"/>
                </a:lnTo>
                <a:lnTo>
                  <a:pt x="937" y="46"/>
                </a:lnTo>
                <a:lnTo>
                  <a:pt x="950" y="69"/>
                </a:lnTo>
                <a:lnTo>
                  <a:pt x="960" y="96"/>
                </a:lnTo>
                <a:lnTo>
                  <a:pt x="963" y="124"/>
                </a:lnTo>
                <a:lnTo>
                  <a:pt x="960" y="151"/>
                </a:lnTo>
                <a:lnTo>
                  <a:pt x="950" y="178"/>
                </a:lnTo>
                <a:lnTo>
                  <a:pt x="937" y="201"/>
                </a:lnTo>
                <a:lnTo>
                  <a:pt x="917" y="219"/>
                </a:lnTo>
                <a:lnTo>
                  <a:pt x="896" y="234"/>
                </a:lnTo>
                <a:lnTo>
                  <a:pt x="870" y="244"/>
                </a:lnTo>
                <a:lnTo>
                  <a:pt x="842" y="247"/>
                </a:lnTo>
                <a:lnTo>
                  <a:pt x="121" y="247"/>
                </a:lnTo>
                <a:lnTo>
                  <a:pt x="94" y="244"/>
                </a:lnTo>
                <a:lnTo>
                  <a:pt x="67" y="234"/>
                </a:lnTo>
                <a:lnTo>
                  <a:pt x="46" y="219"/>
                </a:lnTo>
                <a:lnTo>
                  <a:pt x="26" y="201"/>
                </a:lnTo>
                <a:lnTo>
                  <a:pt x="13" y="178"/>
                </a:lnTo>
                <a:lnTo>
                  <a:pt x="3" y="151"/>
                </a:lnTo>
                <a:lnTo>
                  <a:pt x="0" y="124"/>
                </a:lnTo>
                <a:lnTo>
                  <a:pt x="3" y="96"/>
                </a:lnTo>
                <a:lnTo>
                  <a:pt x="13" y="69"/>
                </a:lnTo>
                <a:lnTo>
                  <a:pt x="26" y="46"/>
                </a:lnTo>
                <a:lnTo>
                  <a:pt x="46" y="28"/>
                </a:lnTo>
                <a:lnTo>
                  <a:pt x="67" y="13"/>
                </a:lnTo>
                <a:lnTo>
                  <a:pt x="94" y="4"/>
                </a:lnTo>
                <a:lnTo>
                  <a:pt x="1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defTabSz="812850">
              <a:defRPr/>
            </a:pPr>
            <a:endParaRPr lang="en-US" sz="1600">
              <a:solidFill>
                <a:srgbClr val="000000"/>
              </a:solidFill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3" name="Freeform 50">
            <a:extLst>
              <a:ext uri="{FF2B5EF4-FFF2-40B4-BE49-F238E27FC236}">
                <a16:creationId xmlns:a16="http://schemas.microsoft.com/office/drawing/2014/main" id="{5009A9E1-D884-4C8F-B7B0-3EF8CC10401E}"/>
              </a:ext>
            </a:extLst>
          </p:cNvPr>
          <p:cNvSpPr/>
          <p:nvPr/>
        </p:nvSpPr>
        <p:spPr>
          <a:xfrm rot="19378167" flipV="1">
            <a:off x="1233073" y="4756590"/>
            <a:ext cx="756000" cy="1152000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rgbClr val="215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2850">
              <a:defRPr/>
            </a:pPr>
            <a:endParaRPr lang="en-US" sz="1314" b="1">
              <a:solidFill>
                <a:prstClr val="white"/>
              </a:solidFill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77" name="Problem_Based_Learn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9EFE8D7-0043-425B-B063-A5C627DFF68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74812" y="5164232"/>
            <a:ext cx="488747" cy="542925"/>
            <a:chOff x="7" y="8"/>
            <a:chExt cx="424" cy="471"/>
          </a:xfrm>
          <a:solidFill>
            <a:schemeClr val="bg1"/>
          </a:solidFill>
        </p:grpSpPr>
        <p:sp>
          <p:nvSpPr>
            <p:cNvPr id="78" name="Problem_Based_Learning">
              <a:extLst>
                <a:ext uri="{FF2B5EF4-FFF2-40B4-BE49-F238E27FC236}">
                  <a16:creationId xmlns:a16="http://schemas.microsoft.com/office/drawing/2014/main" id="{E1F91CA8-2C46-4890-B245-1C10B53185C8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14" y="8"/>
              <a:ext cx="20" cy="69"/>
            </a:xfrm>
            <a:custGeom>
              <a:avLst/>
              <a:gdLst>
                <a:gd name="T0" fmla="*/ 26 w 52"/>
                <a:gd name="T1" fmla="*/ 183 h 183"/>
                <a:gd name="T2" fmla="*/ 0 w 52"/>
                <a:gd name="T3" fmla="*/ 156 h 183"/>
                <a:gd name="T4" fmla="*/ 0 w 52"/>
                <a:gd name="T5" fmla="*/ 26 h 183"/>
                <a:gd name="T6" fmla="*/ 26 w 52"/>
                <a:gd name="T7" fmla="*/ 0 h 183"/>
                <a:gd name="T8" fmla="*/ 52 w 52"/>
                <a:gd name="T9" fmla="*/ 26 h 183"/>
                <a:gd name="T10" fmla="*/ 52 w 52"/>
                <a:gd name="T11" fmla="*/ 156 h 183"/>
                <a:gd name="T12" fmla="*/ 26 w 52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83">
                  <a:moveTo>
                    <a:pt x="26" y="183"/>
                  </a:moveTo>
                  <a:cubicBezTo>
                    <a:pt x="11" y="183"/>
                    <a:pt x="0" y="171"/>
                    <a:pt x="0" y="156"/>
                  </a:cubicBezTo>
                  <a:lnTo>
                    <a:pt x="0" y="26"/>
                  </a:ln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52" y="156"/>
                  </a:lnTo>
                  <a:cubicBezTo>
                    <a:pt x="52" y="171"/>
                    <a:pt x="40" y="183"/>
                    <a:pt x="26" y="1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  <p:sp>
          <p:nvSpPr>
            <p:cNvPr id="79" name="Problem_Based_Learning">
              <a:extLst>
                <a:ext uri="{FF2B5EF4-FFF2-40B4-BE49-F238E27FC236}">
                  <a16:creationId xmlns:a16="http://schemas.microsoft.com/office/drawing/2014/main" id="{F2B9AC18-5339-468A-A62C-CF072D255C4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1" y="46"/>
              <a:ext cx="51" cy="60"/>
            </a:xfrm>
            <a:custGeom>
              <a:avLst/>
              <a:gdLst>
                <a:gd name="T0" fmla="*/ 29 w 137"/>
                <a:gd name="T1" fmla="*/ 160 h 160"/>
                <a:gd name="T2" fmla="*/ 14 w 137"/>
                <a:gd name="T3" fmla="*/ 155 h 160"/>
                <a:gd name="T4" fmla="*/ 9 w 137"/>
                <a:gd name="T5" fmla="*/ 118 h 160"/>
                <a:gd name="T6" fmla="*/ 87 w 137"/>
                <a:gd name="T7" fmla="*/ 14 h 160"/>
                <a:gd name="T8" fmla="*/ 123 w 137"/>
                <a:gd name="T9" fmla="*/ 9 h 160"/>
                <a:gd name="T10" fmla="*/ 128 w 137"/>
                <a:gd name="T11" fmla="*/ 45 h 160"/>
                <a:gd name="T12" fmla="*/ 50 w 137"/>
                <a:gd name="T13" fmla="*/ 149 h 160"/>
                <a:gd name="T14" fmla="*/ 29 w 137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60">
                  <a:moveTo>
                    <a:pt x="29" y="160"/>
                  </a:moveTo>
                  <a:cubicBezTo>
                    <a:pt x="24" y="160"/>
                    <a:pt x="18" y="158"/>
                    <a:pt x="14" y="155"/>
                  </a:cubicBezTo>
                  <a:cubicBezTo>
                    <a:pt x="2" y="146"/>
                    <a:pt x="0" y="130"/>
                    <a:pt x="9" y="118"/>
                  </a:cubicBezTo>
                  <a:lnTo>
                    <a:pt x="87" y="14"/>
                  </a:lnTo>
                  <a:cubicBezTo>
                    <a:pt x="95" y="2"/>
                    <a:pt x="112" y="0"/>
                    <a:pt x="123" y="9"/>
                  </a:cubicBezTo>
                  <a:cubicBezTo>
                    <a:pt x="135" y="17"/>
                    <a:pt x="137" y="34"/>
                    <a:pt x="128" y="45"/>
                  </a:cubicBezTo>
                  <a:lnTo>
                    <a:pt x="50" y="149"/>
                  </a:lnTo>
                  <a:cubicBezTo>
                    <a:pt x="45" y="156"/>
                    <a:pt x="37" y="160"/>
                    <a:pt x="29" y="1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  <p:sp>
          <p:nvSpPr>
            <p:cNvPr id="80" name="Problem_Based_Learning">
              <a:extLst>
                <a:ext uri="{FF2B5EF4-FFF2-40B4-BE49-F238E27FC236}">
                  <a16:creationId xmlns:a16="http://schemas.microsoft.com/office/drawing/2014/main" id="{BB439552-ABE6-47C6-8A16-45095A45ECC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5" y="46"/>
              <a:ext cx="52" cy="60"/>
            </a:xfrm>
            <a:custGeom>
              <a:avLst/>
              <a:gdLst>
                <a:gd name="T0" fmla="*/ 108 w 137"/>
                <a:gd name="T1" fmla="*/ 160 h 160"/>
                <a:gd name="T2" fmla="*/ 87 w 137"/>
                <a:gd name="T3" fmla="*/ 149 h 160"/>
                <a:gd name="T4" fmla="*/ 9 w 137"/>
                <a:gd name="T5" fmla="*/ 45 h 160"/>
                <a:gd name="T6" fmla="*/ 14 w 137"/>
                <a:gd name="T7" fmla="*/ 9 h 160"/>
                <a:gd name="T8" fmla="*/ 51 w 137"/>
                <a:gd name="T9" fmla="*/ 14 h 160"/>
                <a:gd name="T10" fmla="*/ 129 w 137"/>
                <a:gd name="T11" fmla="*/ 118 h 160"/>
                <a:gd name="T12" fmla="*/ 124 w 137"/>
                <a:gd name="T13" fmla="*/ 155 h 160"/>
                <a:gd name="T14" fmla="*/ 108 w 137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60">
                  <a:moveTo>
                    <a:pt x="108" y="160"/>
                  </a:moveTo>
                  <a:cubicBezTo>
                    <a:pt x="100" y="160"/>
                    <a:pt x="92" y="156"/>
                    <a:pt x="87" y="149"/>
                  </a:cubicBezTo>
                  <a:lnTo>
                    <a:pt x="9" y="45"/>
                  </a:lnTo>
                  <a:cubicBezTo>
                    <a:pt x="0" y="34"/>
                    <a:pt x="3" y="17"/>
                    <a:pt x="14" y="9"/>
                  </a:cubicBezTo>
                  <a:cubicBezTo>
                    <a:pt x="26" y="0"/>
                    <a:pt x="42" y="2"/>
                    <a:pt x="51" y="14"/>
                  </a:cubicBezTo>
                  <a:lnTo>
                    <a:pt x="129" y="118"/>
                  </a:lnTo>
                  <a:cubicBezTo>
                    <a:pt x="137" y="130"/>
                    <a:pt x="135" y="146"/>
                    <a:pt x="124" y="155"/>
                  </a:cubicBezTo>
                  <a:cubicBezTo>
                    <a:pt x="119" y="158"/>
                    <a:pt x="113" y="160"/>
                    <a:pt x="108" y="1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  <p:sp>
          <p:nvSpPr>
            <p:cNvPr id="81" name="Problem_Based_Learning">
              <a:extLst>
                <a:ext uri="{FF2B5EF4-FFF2-40B4-BE49-F238E27FC236}">
                  <a16:creationId xmlns:a16="http://schemas.microsoft.com/office/drawing/2014/main" id="{661356DC-4B69-4370-879E-933F2B9A0DB2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" y="134"/>
              <a:ext cx="61" cy="41"/>
            </a:xfrm>
            <a:custGeom>
              <a:avLst/>
              <a:gdLst>
                <a:gd name="T0" fmla="*/ 134 w 164"/>
                <a:gd name="T1" fmla="*/ 108 h 108"/>
                <a:gd name="T2" fmla="*/ 123 w 164"/>
                <a:gd name="T3" fmla="*/ 106 h 108"/>
                <a:gd name="T4" fmla="*/ 18 w 164"/>
                <a:gd name="T5" fmla="*/ 53 h 108"/>
                <a:gd name="T6" fmla="*/ 7 w 164"/>
                <a:gd name="T7" fmla="*/ 18 h 108"/>
                <a:gd name="T8" fmla="*/ 42 w 164"/>
                <a:gd name="T9" fmla="*/ 7 h 108"/>
                <a:gd name="T10" fmla="*/ 146 w 164"/>
                <a:gd name="T11" fmla="*/ 59 h 108"/>
                <a:gd name="T12" fmla="*/ 158 w 164"/>
                <a:gd name="T13" fmla="*/ 94 h 108"/>
                <a:gd name="T14" fmla="*/ 134 w 164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08">
                  <a:moveTo>
                    <a:pt x="134" y="108"/>
                  </a:moveTo>
                  <a:cubicBezTo>
                    <a:pt x="130" y="108"/>
                    <a:pt x="126" y="107"/>
                    <a:pt x="123" y="106"/>
                  </a:cubicBezTo>
                  <a:lnTo>
                    <a:pt x="18" y="53"/>
                  </a:lnTo>
                  <a:cubicBezTo>
                    <a:pt x="6" y="47"/>
                    <a:pt x="0" y="31"/>
                    <a:pt x="7" y="18"/>
                  </a:cubicBezTo>
                  <a:cubicBezTo>
                    <a:pt x="13" y="6"/>
                    <a:pt x="29" y="0"/>
                    <a:pt x="42" y="7"/>
                  </a:cubicBezTo>
                  <a:lnTo>
                    <a:pt x="146" y="59"/>
                  </a:lnTo>
                  <a:cubicBezTo>
                    <a:pt x="159" y="65"/>
                    <a:pt x="164" y="81"/>
                    <a:pt x="158" y="94"/>
                  </a:cubicBezTo>
                  <a:cubicBezTo>
                    <a:pt x="153" y="103"/>
                    <a:pt x="144" y="108"/>
                    <a:pt x="134" y="1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  <p:sp>
          <p:nvSpPr>
            <p:cNvPr id="82" name="Problem_Based_Learning">
              <a:extLst>
                <a:ext uri="{FF2B5EF4-FFF2-40B4-BE49-F238E27FC236}">
                  <a16:creationId xmlns:a16="http://schemas.microsoft.com/office/drawing/2014/main" id="{22442D0B-598C-4129-B560-B55AF7A8B8B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69" y="134"/>
              <a:ext cx="62" cy="41"/>
            </a:xfrm>
            <a:custGeom>
              <a:avLst/>
              <a:gdLst>
                <a:gd name="T0" fmla="*/ 30 w 164"/>
                <a:gd name="T1" fmla="*/ 108 h 108"/>
                <a:gd name="T2" fmla="*/ 7 w 164"/>
                <a:gd name="T3" fmla="*/ 94 h 108"/>
                <a:gd name="T4" fmla="*/ 18 w 164"/>
                <a:gd name="T5" fmla="*/ 59 h 108"/>
                <a:gd name="T6" fmla="*/ 123 w 164"/>
                <a:gd name="T7" fmla="*/ 7 h 108"/>
                <a:gd name="T8" fmla="*/ 158 w 164"/>
                <a:gd name="T9" fmla="*/ 18 h 108"/>
                <a:gd name="T10" fmla="*/ 146 w 164"/>
                <a:gd name="T11" fmla="*/ 53 h 108"/>
                <a:gd name="T12" fmla="*/ 42 w 164"/>
                <a:gd name="T13" fmla="*/ 106 h 108"/>
                <a:gd name="T14" fmla="*/ 30 w 164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08">
                  <a:moveTo>
                    <a:pt x="30" y="108"/>
                  </a:moveTo>
                  <a:cubicBezTo>
                    <a:pt x="20" y="108"/>
                    <a:pt x="11" y="103"/>
                    <a:pt x="7" y="94"/>
                  </a:cubicBezTo>
                  <a:cubicBezTo>
                    <a:pt x="0" y="81"/>
                    <a:pt x="5" y="65"/>
                    <a:pt x="18" y="59"/>
                  </a:cubicBezTo>
                  <a:lnTo>
                    <a:pt x="123" y="7"/>
                  </a:lnTo>
                  <a:cubicBezTo>
                    <a:pt x="135" y="0"/>
                    <a:pt x="151" y="6"/>
                    <a:pt x="158" y="18"/>
                  </a:cubicBezTo>
                  <a:cubicBezTo>
                    <a:pt x="164" y="31"/>
                    <a:pt x="159" y="47"/>
                    <a:pt x="146" y="53"/>
                  </a:cubicBezTo>
                  <a:lnTo>
                    <a:pt x="42" y="106"/>
                  </a:lnTo>
                  <a:cubicBezTo>
                    <a:pt x="38" y="107"/>
                    <a:pt x="34" y="108"/>
                    <a:pt x="30" y="1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  <p:sp>
          <p:nvSpPr>
            <p:cNvPr id="83" name="Problem_Based_Learning">
              <a:extLst>
                <a:ext uri="{FF2B5EF4-FFF2-40B4-BE49-F238E27FC236}">
                  <a16:creationId xmlns:a16="http://schemas.microsoft.com/office/drawing/2014/main" id="{08043564-8F81-4FEB-8F74-82ECEF86B26C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7" y="106"/>
              <a:ext cx="303" cy="373"/>
            </a:xfrm>
            <a:custGeom>
              <a:avLst/>
              <a:gdLst>
                <a:gd name="T0" fmla="*/ 730 w 808"/>
                <a:gd name="T1" fmla="*/ 391 h 989"/>
                <a:gd name="T2" fmla="*/ 730 w 808"/>
                <a:gd name="T3" fmla="*/ 365 h 989"/>
                <a:gd name="T4" fmla="*/ 365 w 808"/>
                <a:gd name="T5" fmla="*/ 0 h 989"/>
                <a:gd name="T6" fmla="*/ 0 w 808"/>
                <a:gd name="T7" fmla="*/ 365 h 989"/>
                <a:gd name="T8" fmla="*/ 78 w 808"/>
                <a:gd name="T9" fmla="*/ 590 h 989"/>
                <a:gd name="T10" fmla="*/ 78 w 808"/>
                <a:gd name="T11" fmla="*/ 989 h 989"/>
                <a:gd name="T12" fmla="*/ 547 w 808"/>
                <a:gd name="T13" fmla="*/ 989 h 989"/>
                <a:gd name="T14" fmla="*/ 547 w 808"/>
                <a:gd name="T15" fmla="*/ 860 h 989"/>
                <a:gd name="T16" fmla="*/ 704 w 808"/>
                <a:gd name="T17" fmla="*/ 704 h 989"/>
                <a:gd name="T18" fmla="*/ 704 w 808"/>
                <a:gd name="T19" fmla="*/ 626 h 989"/>
                <a:gd name="T20" fmla="*/ 782 w 808"/>
                <a:gd name="T21" fmla="*/ 626 h 989"/>
                <a:gd name="T22" fmla="*/ 808 w 808"/>
                <a:gd name="T23" fmla="*/ 600 h 989"/>
                <a:gd name="T24" fmla="*/ 730 w 808"/>
                <a:gd name="T25" fmla="*/ 391 h 989"/>
                <a:gd name="T26" fmla="*/ 587 w 808"/>
                <a:gd name="T27" fmla="*/ 387 h 989"/>
                <a:gd name="T28" fmla="*/ 547 w 808"/>
                <a:gd name="T29" fmla="*/ 365 h 989"/>
                <a:gd name="T30" fmla="*/ 522 w 808"/>
                <a:gd name="T31" fmla="*/ 385 h 989"/>
                <a:gd name="T32" fmla="*/ 520 w 808"/>
                <a:gd name="T33" fmla="*/ 474 h 989"/>
                <a:gd name="T34" fmla="*/ 410 w 808"/>
                <a:gd name="T35" fmla="*/ 473 h 989"/>
                <a:gd name="T36" fmla="*/ 390 w 808"/>
                <a:gd name="T37" fmla="*/ 449 h 989"/>
                <a:gd name="T38" fmla="*/ 412 w 808"/>
                <a:gd name="T39" fmla="*/ 409 h 989"/>
                <a:gd name="T40" fmla="*/ 368 w 808"/>
                <a:gd name="T41" fmla="*/ 364 h 989"/>
                <a:gd name="T42" fmla="*/ 325 w 808"/>
                <a:gd name="T43" fmla="*/ 409 h 989"/>
                <a:gd name="T44" fmla="*/ 347 w 808"/>
                <a:gd name="T45" fmla="*/ 449 h 989"/>
                <a:gd name="T46" fmla="*/ 326 w 808"/>
                <a:gd name="T47" fmla="*/ 473 h 989"/>
                <a:gd name="T48" fmla="*/ 214 w 808"/>
                <a:gd name="T49" fmla="*/ 474 h 989"/>
                <a:gd name="T50" fmla="*/ 213 w 808"/>
                <a:gd name="T51" fmla="*/ 385 h 989"/>
                <a:gd name="T52" fmla="*/ 188 w 808"/>
                <a:gd name="T53" fmla="*/ 365 h 989"/>
                <a:gd name="T54" fmla="*/ 148 w 808"/>
                <a:gd name="T55" fmla="*/ 387 h 989"/>
                <a:gd name="T56" fmla="*/ 104 w 808"/>
                <a:gd name="T57" fmla="*/ 344 h 989"/>
                <a:gd name="T58" fmla="*/ 148 w 808"/>
                <a:gd name="T59" fmla="*/ 300 h 989"/>
                <a:gd name="T60" fmla="*/ 188 w 808"/>
                <a:gd name="T61" fmla="*/ 322 h 989"/>
                <a:gd name="T62" fmla="*/ 213 w 808"/>
                <a:gd name="T63" fmla="*/ 302 h 989"/>
                <a:gd name="T64" fmla="*/ 216 w 808"/>
                <a:gd name="T65" fmla="*/ 213 h 989"/>
                <a:gd name="T66" fmla="*/ 326 w 808"/>
                <a:gd name="T67" fmla="*/ 203 h 989"/>
                <a:gd name="T68" fmla="*/ 347 w 808"/>
                <a:gd name="T69" fmla="*/ 227 h 989"/>
                <a:gd name="T70" fmla="*/ 325 w 808"/>
                <a:gd name="T71" fmla="*/ 267 h 989"/>
                <a:gd name="T72" fmla="*/ 368 w 808"/>
                <a:gd name="T73" fmla="*/ 312 h 989"/>
                <a:gd name="T74" fmla="*/ 412 w 808"/>
                <a:gd name="T75" fmla="*/ 267 h 989"/>
                <a:gd name="T76" fmla="*/ 390 w 808"/>
                <a:gd name="T77" fmla="*/ 227 h 989"/>
                <a:gd name="T78" fmla="*/ 410 w 808"/>
                <a:gd name="T79" fmla="*/ 203 h 989"/>
                <a:gd name="T80" fmla="*/ 521 w 808"/>
                <a:gd name="T81" fmla="*/ 213 h 989"/>
                <a:gd name="T82" fmla="*/ 522 w 808"/>
                <a:gd name="T83" fmla="*/ 302 h 989"/>
                <a:gd name="T84" fmla="*/ 547 w 808"/>
                <a:gd name="T85" fmla="*/ 322 h 989"/>
                <a:gd name="T86" fmla="*/ 587 w 808"/>
                <a:gd name="T87" fmla="*/ 300 h 989"/>
                <a:gd name="T88" fmla="*/ 631 w 808"/>
                <a:gd name="T89" fmla="*/ 344 h 989"/>
                <a:gd name="T90" fmla="*/ 587 w 808"/>
                <a:gd name="T91" fmla="*/ 387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8" h="989">
                  <a:moveTo>
                    <a:pt x="730" y="391"/>
                  </a:moveTo>
                  <a:lnTo>
                    <a:pt x="730" y="365"/>
                  </a:lnTo>
                  <a:cubicBezTo>
                    <a:pt x="730" y="163"/>
                    <a:pt x="566" y="0"/>
                    <a:pt x="365" y="0"/>
                  </a:cubicBezTo>
                  <a:cubicBezTo>
                    <a:pt x="163" y="0"/>
                    <a:pt x="0" y="163"/>
                    <a:pt x="0" y="365"/>
                  </a:cubicBezTo>
                  <a:cubicBezTo>
                    <a:pt x="0" y="450"/>
                    <a:pt x="29" y="528"/>
                    <a:pt x="78" y="590"/>
                  </a:cubicBezTo>
                  <a:lnTo>
                    <a:pt x="78" y="989"/>
                  </a:lnTo>
                  <a:lnTo>
                    <a:pt x="547" y="989"/>
                  </a:lnTo>
                  <a:lnTo>
                    <a:pt x="547" y="860"/>
                  </a:lnTo>
                  <a:cubicBezTo>
                    <a:pt x="634" y="860"/>
                    <a:pt x="704" y="790"/>
                    <a:pt x="704" y="704"/>
                  </a:cubicBezTo>
                  <a:lnTo>
                    <a:pt x="704" y="626"/>
                  </a:lnTo>
                  <a:lnTo>
                    <a:pt x="782" y="626"/>
                  </a:lnTo>
                  <a:cubicBezTo>
                    <a:pt x="796" y="626"/>
                    <a:pt x="808" y="614"/>
                    <a:pt x="808" y="600"/>
                  </a:cubicBezTo>
                  <a:cubicBezTo>
                    <a:pt x="808" y="593"/>
                    <a:pt x="730" y="391"/>
                    <a:pt x="730" y="391"/>
                  </a:cubicBezTo>
                  <a:close/>
                  <a:moveTo>
                    <a:pt x="587" y="387"/>
                  </a:moveTo>
                  <a:cubicBezTo>
                    <a:pt x="562" y="381"/>
                    <a:pt x="566" y="365"/>
                    <a:pt x="547" y="365"/>
                  </a:cubicBezTo>
                  <a:cubicBezTo>
                    <a:pt x="528" y="365"/>
                    <a:pt x="524" y="378"/>
                    <a:pt x="522" y="385"/>
                  </a:cubicBezTo>
                  <a:cubicBezTo>
                    <a:pt x="519" y="407"/>
                    <a:pt x="520" y="474"/>
                    <a:pt x="520" y="474"/>
                  </a:cubicBezTo>
                  <a:cubicBezTo>
                    <a:pt x="520" y="474"/>
                    <a:pt x="432" y="477"/>
                    <a:pt x="410" y="473"/>
                  </a:cubicBezTo>
                  <a:cubicBezTo>
                    <a:pt x="402" y="472"/>
                    <a:pt x="390" y="468"/>
                    <a:pt x="390" y="449"/>
                  </a:cubicBezTo>
                  <a:cubicBezTo>
                    <a:pt x="390" y="430"/>
                    <a:pt x="406" y="434"/>
                    <a:pt x="412" y="409"/>
                  </a:cubicBezTo>
                  <a:cubicBezTo>
                    <a:pt x="414" y="383"/>
                    <a:pt x="392" y="364"/>
                    <a:pt x="368" y="364"/>
                  </a:cubicBezTo>
                  <a:cubicBezTo>
                    <a:pt x="344" y="364"/>
                    <a:pt x="323" y="383"/>
                    <a:pt x="325" y="409"/>
                  </a:cubicBezTo>
                  <a:cubicBezTo>
                    <a:pt x="331" y="434"/>
                    <a:pt x="347" y="430"/>
                    <a:pt x="347" y="449"/>
                  </a:cubicBezTo>
                  <a:cubicBezTo>
                    <a:pt x="347" y="468"/>
                    <a:pt x="334" y="472"/>
                    <a:pt x="326" y="473"/>
                  </a:cubicBezTo>
                  <a:cubicBezTo>
                    <a:pt x="305" y="477"/>
                    <a:pt x="214" y="474"/>
                    <a:pt x="214" y="474"/>
                  </a:cubicBezTo>
                  <a:cubicBezTo>
                    <a:pt x="214" y="474"/>
                    <a:pt x="216" y="407"/>
                    <a:pt x="213" y="385"/>
                  </a:cubicBezTo>
                  <a:cubicBezTo>
                    <a:pt x="212" y="377"/>
                    <a:pt x="207" y="365"/>
                    <a:pt x="188" y="365"/>
                  </a:cubicBezTo>
                  <a:cubicBezTo>
                    <a:pt x="169" y="365"/>
                    <a:pt x="174" y="381"/>
                    <a:pt x="148" y="387"/>
                  </a:cubicBezTo>
                  <a:cubicBezTo>
                    <a:pt x="123" y="389"/>
                    <a:pt x="104" y="368"/>
                    <a:pt x="104" y="344"/>
                  </a:cubicBezTo>
                  <a:cubicBezTo>
                    <a:pt x="104" y="319"/>
                    <a:pt x="123" y="298"/>
                    <a:pt x="148" y="300"/>
                  </a:cubicBezTo>
                  <a:cubicBezTo>
                    <a:pt x="174" y="306"/>
                    <a:pt x="169" y="322"/>
                    <a:pt x="188" y="322"/>
                  </a:cubicBezTo>
                  <a:cubicBezTo>
                    <a:pt x="207" y="322"/>
                    <a:pt x="212" y="310"/>
                    <a:pt x="213" y="302"/>
                  </a:cubicBezTo>
                  <a:cubicBezTo>
                    <a:pt x="216" y="280"/>
                    <a:pt x="216" y="213"/>
                    <a:pt x="216" y="213"/>
                  </a:cubicBezTo>
                  <a:cubicBezTo>
                    <a:pt x="216" y="213"/>
                    <a:pt x="305" y="199"/>
                    <a:pt x="326" y="203"/>
                  </a:cubicBezTo>
                  <a:cubicBezTo>
                    <a:pt x="334" y="204"/>
                    <a:pt x="347" y="208"/>
                    <a:pt x="347" y="227"/>
                  </a:cubicBezTo>
                  <a:cubicBezTo>
                    <a:pt x="347" y="246"/>
                    <a:pt x="331" y="242"/>
                    <a:pt x="325" y="267"/>
                  </a:cubicBezTo>
                  <a:cubicBezTo>
                    <a:pt x="323" y="293"/>
                    <a:pt x="344" y="312"/>
                    <a:pt x="368" y="312"/>
                  </a:cubicBezTo>
                  <a:cubicBezTo>
                    <a:pt x="392" y="312"/>
                    <a:pt x="414" y="293"/>
                    <a:pt x="412" y="267"/>
                  </a:cubicBezTo>
                  <a:cubicBezTo>
                    <a:pt x="406" y="242"/>
                    <a:pt x="390" y="246"/>
                    <a:pt x="390" y="227"/>
                  </a:cubicBezTo>
                  <a:cubicBezTo>
                    <a:pt x="390" y="208"/>
                    <a:pt x="402" y="204"/>
                    <a:pt x="410" y="203"/>
                  </a:cubicBezTo>
                  <a:cubicBezTo>
                    <a:pt x="432" y="199"/>
                    <a:pt x="521" y="213"/>
                    <a:pt x="521" y="213"/>
                  </a:cubicBezTo>
                  <a:cubicBezTo>
                    <a:pt x="521" y="213"/>
                    <a:pt x="519" y="280"/>
                    <a:pt x="522" y="302"/>
                  </a:cubicBezTo>
                  <a:cubicBezTo>
                    <a:pt x="524" y="310"/>
                    <a:pt x="528" y="322"/>
                    <a:pt x="547" y="322"/>
                  </a:cubicBezTo>
                  <a:cubicBezTo>
                    <a:pt x="566" y="322"/>
                    <a:pt x="562" y="306"/>
                    <a:pt x="587" y="300"/>
                  </a:cubicBezTo>
                  <a:cubicBezTo>
                    <a:pt x="613" y="298"/>
                    <a:pt x="631" y="319"/>
                    <a:pt x="631" y="344"/>
                  </a:cubicBezTo>
                  <a:cubicBezTo>
                    <a:pt x="631" y="368"/>
                    <a:pt x="613" y="389"/>
                    <a:pt x="587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</p:grpSp>
      <p:sp>
        <p:nvSpPr>
          <p:cNvPr id="41" name="Freeform 73">
            <a:extLst>
              <a:ext uri="{FF2B5EF4-FFF2-40B4-BE49-F238E27FC236}">
                <a16:creationId xmlns:a16="http://schemas.microsoft.com/office/drawing/2014/main" id="{598AD933-4A1D-422C-989D-89F6551282BC}"/>
              </a:ext>
            </a:extLst>
          </p:cNvPr>
          <p:cNvSpPr/>
          <p:nvPr/>
        </p:nvSpPr>
        <p:spPr>
          <a:xfrm rot="3105201">
            <a:off x="1103415" y="1299792"/>
            <a:ext cx="756000" cy="1152000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rgbClr val="215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2850">
              <a:defRPr/>
            </a:pPr>
            <a:endParaRPr lang="en-US" sz="1314" b="1">
              <a:solidFill>
                <a:prstClr val="white"/>
              </a:solidFill>
              <a:latin typeface="Fira Sans" panose="020B05030500000200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838C9B-0631-4279-901E-A7B79358C844}"/>
              </a:ext>
            </a:extLst>
          </p:cNvPr>
          <p:cNvGrpSpPr/>
          <p:nvPr/>
        </p:nvGrpSpPr>
        <p:grpSpPr>
          <a:xfrm>
            <a:off x="1415759" y="1563946"/>
            <a:ext cx="390627" cy="355576"/>
            <a:chOff x="2981325" y="1979613"/>
            <a:chExt cx="3117850" cy="3265488"/>
          </a:xfrm>
          <a:solidFill>
            <a:schemeClr val="bg1"/>
          </a:solidFill>
        </p:grpSpPr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65FF2F15-3D48-404E-874F-14F7F274F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1979613"/>
              <a:ext cx="2441575" cy="3265488"/>
            </a:xfrm>
            <a:custGeom>
              <a:avLst/>
              <a:gdLst>
                <a:gd name="T0" fmla="*/ 0 w 6777"/>
                <a:gd name="T1" fmla="*/ 318 h 9031"/>
                <a:gd name="T2" fmla="*/ 0 w 6777"/>
                <a:gd name="T3" fmla="*/ 8714 h 9031"/>
                <a:gd name="T4" fmla="*/ 318 w 6777"/>
                <a:gd name="T5" fmla="*/ 9031 h 9031"/>
                <a:gd name="T6" fmla="*/ 6350 w 6777"/>
                <a:gd name="T7" fmla="*/ 9031 h 9031"/>
                <a:gd name="T8" fmla="*/ 6667 w 6777"/>
                <a:gd name="T9" fmla="*/ 8043 h 9031"/>
                <a:gd name="T10" fmla="*/ 6032 w 6777"/>
                <a:gd name="T11" fmla="*/ 8043 h 9031"/>
                <a:gd name="T12" fmla="*/ 6032 w 6777"/>
                <a:gd name="T13" fmla="*/ 8396 h 9031"/>
                <a:gd name="T14" fmla="*/ 741 w 6777"/>
                <a:gd name="T15" fmla="*/ 8396 h 9031"/>
                <a:gd name="T16" fmla="*/ 635 w 6777"/>
                <a:gd name="T17" fmla="*/ 8290 h 9031"/>
                <a:gd name="T18" fmla="*/ 635 w 6777"/>
                <a:gd name="T19" fmla="*/ 741 h 9031"/>
                <a:gd name="T20" fmla="*/ 741 w 6777"/>
                <a:gd name="T21" fmla="*/ 635 h 9031"/>
                <a:gd name="T22" fmla="*/ 4798 w 6777"/>
                <a:gd name="T23" fmla="*/ 635 h 9031"/>
                <a:gd name="T24" fmla="*/ 6032 w 6777"/>
                <a:gd name="T25" fmla="*/ 1870 h 9031"/>
                <a:gd name="T26" fmla="*/ 6032 w 6777"/>
                <a:gd name="T27" fmla="*/ 2258 h 9031"/>
                <a:gd name="T28" fmla="*/ 6667 w 6777"/>
                <a:gd name="T29" fmla="*/ 2364 h 9031"/>
                <a:gd name="T30" fmla="*/ 6661 w 6777"/>
                <a:gd name="T31" fmla="*/ 1418 h 9031"/>
                <a:gd name="T32" fmla="*/ 5151 w 6777"/>
                <a:gd name="T33" fmla="*/ 0 h 9031"/>
                <a:gd name="T34" fmla="*/ 318 w 6777"/>
                <a:gd name="T35" fmla="*/ 0 h 9031"/>
                <a:gd name="T36" fmla="*/ 0 w 6777"/>
                <a:gd name="T37" fmla="*/ 318 h 9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77" h="9031">
                  <a:moveTo>
                    <a:pt x="0" y="318"/>
                  </a:moveTo>
                  <a:lnTo>
                    <a:pt x="0" y="8714"/>
                  </a:lnTo>
                  <a:cubicBezTo>
                    <a:pt x="0" y="8888"/>
                    <a:pt x="143" y="9031"/>
                    <a:pt x="318" y="9031"/>
                  </a:cubicBezTo>
                  <a:lnTo>
                    <a:pt x="6350" y="9031"/>
                  </a:lnTo>
                  <a:cubicBezTo>
                    <a:pt x="6777" y="9031"/>
                    <a:pt x="6667" y="8555"/>
                    <a:pt x="6667" y="8043"/>
                  </a:cubicBezTo>
                  <a:lnTo>
                    <a:pt x="6032" y="8043"/>
                  </a:lnTo>
                  <a:lnTo>
                    <a:pt x="6032" y="8396"/>
                  </a:lnTo>
                  <a:lnTo>
                    <a:pt x="741" y="8396"/>
                  </a:lnTo>
                  <a:cubicBezTo>
                    <a:pt x="660" y="8396"/>
                    <a:pt x="635" y="8372"/>
                    <a:pt x="635" y="8290"/>
                  </a:cubicBezTo>
                  <a:lnTo>
                    <a:pt x="635" y="741"/>
                  </a:lnTo>
                  <a:cubicBezTo>
                    <a:pt x="635" y="660"/>
                    <a:pt x="660" y="635"/>
                    <a:pt x="741" y="635"/>
                  </a:cubicBezTo>
                  <a:lnTo>
                    <a:pt x="4798" y="635"/>
                  </a:lnTo>
                  <a:cubicBezTo>
                    <a:pt x="4798" y="2085"/>
                    <a:pt x="4591" y="1870"/>
                    <a:pt x="6032" y="1870"/>
                  </a:cubicBezTo>
                  <a:lnTo>
                    <a:pt x="6032" y="2258"/>
                  </a:lnTo>
                  <a:cubicBezTo>
                    <a:pt x="6256" y="2263"/>
                    <a:pt x="6479" y="2348"/>
                    <a:pt x="6667" y="2364"/>
                  </a:cubicBezTo>
                  <a:cubicBezTo>
                    <a:pt x="6667" y="2160"/>
                    <a:pt x="6694" y="1579"/>
                    <a:pt x="6661" y="1418"/>
                  </a:cubicBezTo>
                  <a:cubicBezTo>
                    <a:pt x="6450" y="815"/>
                    <a:pt x="5611" y="99"/>
                    <a:pt x="5151" y="0"/>
                  </a:cubicBezTo>
                  <a:lnTo>
                    <a:pt x="318" y="0"/>
                  </a:lnTo>
                  <a:cubicBezTo>
                    <a:pt x="143" y="0"/>
                    <a:pt x="0" y="143"/>
                    <a:pt x="0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60082BED-86D7-4113-B9B9-7410F7900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157663"/>
              <a:ext cx="1838325" cy="576263"/>
            </a:xfrm>
            <a:custGeom>
              <a:avLst/>
              <a:gdLst>
                <a:gd name="T0" fmla="*/ 47 w 5105"/>
                <a:gd name="T1" fmla="*/ 1102 h 1596"/>
                <a:gd name="T2" fmla="*/ 153 w 5105"/>
                <a:gd name="T3" fmla="*/ 1596 h 1596"/>
                <a:gd name="T4" fmla="*/ 4951 w 5105"/>
                <a:gd name="T5" fmla="*/ 1596 h 1596"/>
                <a:gd name="T6" fmla="*/ 5057 w 5105"/>
                <a:gd name="T7" fmla="*/ 1102 h 1596"/>
                <a:gd name="T8" fmla="*/ 4861 w 5105"/>
                <a:gd name="T9" fmla="*/ 875 h 1596"/>
                <a:gd name="T10" fmla="*/ 4604 w 5105"/>
                <a:gd name="T11" fmla="*/ 673 h 1596"/>
                <a:gd name="T12" fmla="*/ 4024 w 5105"/>
                <a:gd name="T13" fmla="*/ 335 h 1596"/>
                <a:gd name="T14" fmla="*/ 3378 w 5105"/>
                <a:gd name="T15" fmla="*/ 101 h 1596"/>
                <a:gd name="T16" fmla="*/ 3046 w 5105"/>
                <a:gd name="T17" fmla="*/ 185 h 1596"/>
                <a:gd name="T18" fmla="*/ 2085 w 5105"/>
                <a:gd name="T19" fmla="*/ 193 h 1596"/>
                <a:gd name="T20" fmla="*/ 1082 w 5105"/>
                <a:gd name="T21" fmla="*/ 337 h 1596"/>
                <a:gd name="T22" fmla="*/ 151 w 5105"/>
                <a:gd name="T23" fmla="*/ 959 h 1596"/>
                <a:gd name="T24" fmla="*/ 47 w 5105"/>
                <a:gd name="T25" fmla="*/ 1102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5" h="1596">
                  <a:moveTo>
                    <a:pt x="47" y="1102"/>
                  </a:moveTo>
                  <a:cubicBezTo>
                    <a:pt x="47" y="1447"/>
                    <a:pt x="0" y="1596"/>
                    <a:pt x="153" y="1596"/>
                  </a:cubicBezTo>
                  <a:lnTo>
                    <a:pt x="4951" y="1596"/>
                  </a:lnTo>
                  <a:cubicBezTo>
                    <a:pt x="5105" y="1596"/>
                    <a:pt x="5057" y="1447"/>
                    <a:pt x="5057" y="1102"/>
                  </a:cubicBezTo>
                  <a:cubicBezTo>
                    <a:pt x="5057" y="996"/>
                    <a:pt x="4935" y="932"/>
                    <a:pt x="4861" y="875"/>
                  </a:cubicBezTo>
                  <a:cubicBezTo>
                    <a:pt x="4764" y="801"/>
                    <a:pt x="4699" y="743"/>
                    <a:pt x="4604" y="673"/>
                  </a:cubicBezTo>
                  <a:cubicBezTo>
                    <a:pt x="4421" y="539"/>
                    <a:pt x="4246" y="434"/>
                    <a:pt x="4024" y="335"/>
                  </a:cubicBezTo>
                  <a:cubicBezTo>
                    <a:pt x="3856" y="260"/>
                    <a:pt x="3560" y="133"/>
                    <a:pt x="3378" y="101"/>
                  </a:cubicBezTo>
                  <a:cubicBezTo>
                    <a:pt x="3250" y="78"/>
                    <a:pt x="3179" y="146"/>
                    <a:pt x="3046" y="185"/>
                  </a:cubicBezTo>
                  <a:cubicBezTo>
                    <a:pt x="2720" y="281"/>
                    <a:pt x="2410" y="283"/>
                    <a:pt x="2085" y="193"/>
                  </a:cubicBezTo>
                  <a:cubicBezTo>
                    <a:pt x="1766" y="104"/>
                    <a:pt x="1757" y="0"/>
                    <a:pt x="1082" y="337"/>
                  </a:cubicBezTo>
                  <a:cubicBezTo>
                    <a:pt x="501" y="628"/>
                    <a:pt x="570" y="623"/>
                    <a:pt x="151" y="959"/>
                  </a:cubicBezTo>
                  <a:cubicBezTo>
                    <a:pt x="98" y="1002"/>
                    <a:pt x="47" y="1007"/>
                    <a:pt x="47" y="1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CC67DADE-EEB2-4F45-BC23-31D05E4A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2803526"/>
              <a:ext cx="958850" cy="1374775"/>
            </a:xfrm>
            <a:custGeom>
              <a:avLst/>
              <a:gdLst>
                <a:gd name="T0" fmla="*/ 192 w 2663"/>
                <a:gd name="T1" fmla="*/ 1530 h 3801"/>
                <a:gd name="T2" fmla="*/ 222 w 2663"/>
                <a:gd name="T3" fmla="*/ 1951 h 3801"/>
                <a:gd name="T4" fmla="*/ 239 w 2663"/>
                <a:gd name="T5" fmla="*/ 2365 h 3801"/>
                <a:gd name="T6" fmla="*/ 356 w 2663"/>
                <a:gd name="T7" fmla="*/ 2566 h 3801"/>
                <a:gd name="T8" fmla="*/ 2291 w 2663"/>
                <a:gd name="T9" fmla="*/ 2571 h 3801"/>
                <a:gd name="T10" fmla="*/ 2390 w 2663"/>
                <a:gd name="T11" fmla="*/ 2388 h 3801"/>
                <a:gd name="T12" fmla="*/ 2426 w 2663"/>
                <a:gd name="T13" fmla="*/ 1980 h 3801"/>
                <a:gd name="T14" fmla="*/ 2450 w 2663"/>
                <a:gd name="T15" fmla="*/ 1530 h 3801"/>
                <a:gd name="T16" fmla="*/ 535 w 2663"/>
                <a:gd name="T17" fmla="*/ 744 h 3801"/>
                <a:gd name="T18" fmla="*/ 192 w 2663"/>
                <a:gd name="T19" fmla="*/ 1530 h 3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3" h="3801">
                  <a:moveTo>
                    <a:pt x="192" y="1530"/>
                  </a:moveTo>
                  <a:lnTo>
                    <a:pt x="222" y="1951"/>
                  </a:lnTo>
                  <a:cubicBezTo>
                    <a:pt x="51" y="1960"/>
                    <a:pt x="0" y="2130"/>
                    <a:pt x="239" y="2365"/>
                  </a:cubicBezTo>
                  <a:cubicBezTo>
                    <a:pt x="370" y="2494"/>
                    <a:pt x="294" y="2331"/>
                    <a:pt x="356" y="2566"/>
                  </a:cubicBezTo>
                  <a:cubicBezTo>
                    <a:pt x="682" y="3801"/>
                    <a:pt x="1993" y="3752"/>
                    <a:pt x="2291" y="2571"/>
                  </a:cubicBezTo>
                  <a:cubicBezTo>
                    <a:pt x="2352" y="2330"/>
                    <a:pt x="2264" y="2491"/>
                    <a:pt x="2390" y="2388"/>
                  </a:cubicBezTo>
                  <a:cubicBezTo>
                    <a:pt x="2663" y="2166"/>
                    <a:pt x="2531" y="1974"/>
                    <a:pt x="2426" y="1980"/>
                  </a:cubicBezTo>
                  <a:lnTo>
                    <a:pt x="2450" y="1530"/>
                  </a:lnTo>
                  <a:cubicBezTo>
                    <a:pt x="2450" y="582"/>
                    <a:pt x="1252" y="0"/>
                    <a:pt x="535" y="744"/>
                  </a:cubicBezTo>
                  <a:cubicBezTo>
                    <a:pt x="377" y="907"/>
                    <a:pt x="192" y="1222"/>
                    <a:pt x="192" y="15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7463404E-5DCE-4B9B-863D-E83580A2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4006851"/>
              <a:ext cx="1009650" cy="119063"/>
            </a:xfrm>
            <a:custGeom>
              <a:avLst/>
              <a:gdLst>
                <a:gd name="T0" fmla="*/ 61 w 2802"/>
                <a:gd name="T1" fmla="*/ 247 h 329"/>
                <a:gd name="T2" fmla="*/ 2496 w 2802"/>
                <a:gd name="T3" fmla="*/ 282 h 329"/>
                <a:gd name="T4" fmla="*/ 2566 w 2802"/>
                <a:gd name="T5" fmla="*/ 0 h 329"/>
                <a:gd name="T6" fmla="*/ 167 w 2802"/>
                <a:gd name="T7" fmla="*/ 0 h 329"/>
                <a:gd name="T8" fmla="*/ 61 w 2802"/>
                <a:gd name="T9" fmla="*/ 24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329">
                  <a:moveTo>
                    <a:pt x="61" y="247"/>
                  </a:moveTo>
                  <a:cubicBezTo>
                    <a:pt x="413" y="329"/>
                    <a:pt x="2016" y="282"/>
                    <a:pt x="2496" y="282"/>
                  </a:cubicBezTo>
                  <a:cubicBezTo>
                    <a:pt x="2802" y="282"/>
                    <a:pt x="2737" y="0"/>
                    <a:pt x="2566" y="0"/>
                  </a:cubicBezTo>
                  <a:lnTo>
                    <a:pt x="167" y="0"/>
                  </a:lnTo>
                  <a:cubicBezTo>
                    <a:pt x="0" y="0"/>
                    <a:pt x="35" y="135"/>
                    <a:pt x="61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52FA965A-F68F-41B1-8EC6-405614E2C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598863"/>
              <a:ext cx="1000125" cy="101600"/>
            </a:xfrm>
            <a:custGeom>
              <a:avLst/>
              <a:gdLst>
                <a:gd name="T0" fmla="*/ 0 w 2776"/>
                <a:gd name="T1" fmla="*/ 71 h 282"/>
                <a:gd name="T2" fmla="*/ 177 w 2776"/>
                <a:gd name="T3" fmla="*/ 282 h 282"/>
                <a:gd name="T4" fmla="*/ 2470 w 2776"/>
                <a:gd name="T5" fmla="*/ 282 h 282"/>
                <a:gd name="T6" fmla="*/ 2540 w 2776"/>
                <a:gd name="T7" fmla="*/ 0 h 282"/>
                <a:gd name="T8" fmla="*/ 141 w 2776"/>
                <a:gd name="T9" fmla="*/ 0 h 282"/>
                <a:gd name="T10" fmla="*/ 0 w 2776"/>
                <a:gd name="T11" fmla="*/ 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6" h="282">
                  <a:moveTo>
                    <a:pt x="0" y="71"/>
                  </a:moveTo>
                  <a:cubicBezTo>
                    <a:pt x="10" y="184"/>
                    <a:pt x="63" y="282"/>
                    <a:pt x="177" y="282"/>
                  </a:cubicBezTo>
                  <a:lnTo>
                    <a:pt x="2470" y="282"/>
                  </a:lnTo>
                  <a:cubicBezTo>
                    <a:pt x="2776" y="282"/>
                    <a:pt x="2711" y="0"/>
                    <a:pt x="2540" y="0"/>
                  </a:cubicBezTo>
                  <a:lnTo>
                    <a:pt x="141" y="0"/>
                  </a:lnTo>
                  <a:cubicBezTo>
                    <a:pt x="84" y="0"/>
                    <a:pt x="29" y="43"/>
                    <a:pt x="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AB4FDA67-27A4-4D8B-9E72-CAB37D9F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190876"/>
              <a:ext cx="1000125" cy="103188"/>
            </a:xfrm>
            <a:custGeom>
              <a:avLst/>
              <a:gdLst>
                <a:gd name="T0" fmla="*/ 0 w 2776"/>
                <a:gd name="T1" fmla="*/ 71 h 283"/>
                <a:gd name="T2" fmla="*/ 247 w 2776"/>
                <a:gd name="T3" fmla="*/ 283 h 283"/>
                <a:gd name="T4" fmla="*/ 2470 w 2776"/>
                <a:gd name="T5" fmla="*/ 283 h 283"/>
                <a:gd name="T6" fmla="*/ 2540 w 2776"/>
                <a:gd name="T7" fmla="*/ 0 h 283"/>
                <a:gd name="T8" fmla="*/ 141 w 2776"/>
                <a:gd name="T9" fmla="*/ 0 h 283"/>
                <a:gd name="T10" fmla="*/ 0 w 2776"/>
                <a:gd name="T11" fmla="*/ 7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6" h="283">
                  <a:moveTo>
                    <a:pt x="0" y="71"/>
                  </a:moveTo>
                  <a:cubicBezTo>
                    <a:pt x="13" y="221"/>
                    <a:pt x="88" y="283"/>
                    <a:pt x="247" y="283"/>
                  </a:cubicBezTo>
                  <a:lnTo>
                    <a:pt x="2470" y="283"/>
                  </a:lnTo>
                  <a:cubicBezTo>
                    <a:pt x="2776" y="283"/>
                    <a:pt x="2711" y="0"/>
                    <a:pt x="2540" y="0"/>
                  </a:cubicBezTo>
                  <a:lnTo>
                    <a:pt x="141" y="0"/>
                  </a:lnTo>
                  <a:cubicBezTo>
                    <a:pt x="84" y="0"/>
                    <a:pt x="29" y="43"/>
                    <a:pt x="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1280" tIns="40640" rIns="81280" bIns="40640" numCol="1" anchor="t" anchorCtr="0" compatLnSpc="1">
              <a:prstTxWarp prst="textNoShape">
                <a:avLst/>
              </a:prstTxWarp>
            </a:bodyPr>
            <a:lstStyle/>
            <a:p>
              <a:pPr defTabSz="812850">
                <a:defRPr/>
              </a:pPr>
              <a:endParaRPr lang="en-US" sz="1600">
                <a:solidFill>
                  <a:srgbClr val="000000"/>
                </a:solidFill>
                <a:latin typeface="Fira Sans" panose="020B05030500000200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979FA17-0030-49FC-8E16-3221D325E622}"/>
              </a:ext>
            </a:extLst>
          </p:cNvPr>
          <p:cNvSpPr/>
          <p:nvPr/>
        </p:nvSpPr>
        <p:spPr>
          <a:xfrm flipH="1">
            <a:off x="10633" y="2194577"/>
            <a:ext cx="1568834" cy="2916000"/>
          </a:xfrm>
          <a:custGeom>
            <a:avLst/>
            <a:gdLst>
              <a:gd name="connsiteX0" fmla="*/ 1530000 w 1568834"/>
              <a:gd name="connsiteY0" fmla="*/ 0 h 2916000"/>
              <a:gd name="connsiteX1" fmla="*/ 1568834 w 1568834"/>
              <a:gd name="connsiteY1" fmla="*/ 1869 h 2916000"/>
              <a:gd name="connsiteX2" fmla="*/ 1568834 w 1568834"/>
              <a:gd name="connsiteY2" fmla="*/ 2914132 h 2916000"/>
              <a:gd name="connsiteX3" fmla="*/ 1530000 w 1568834"/>
              <a:gd name="connsiteY3" fmla="*/ 2916000 h 2916000"/>
              <a:gd name="connsiteX4" fmla="*/ 0 w 1568834"/>
              <a:gd name="connsiteY4" fmla="*/ 1458000 h 2916000"/>
              <a:gd name="connsiteX5" fmla="*/ 1530000 w 1568834"/>
              <a:gd name="connsiteY5" fmla="*/ 0 h 29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834" h="2916000">
                <a:moveTo>
                  <a:pt x="1530000" y="0"/>
                </a:moveTo>
                <a:lnTo>
                  <a:pt x="1568834" y="1869"/>
                </a:lnTo>
                <a:lnTo>
                  <a:pt x="1568834" y="2914132"/>
                </a:lnTo>
                <a:lnTo>
                  <a:pt x="1530000" y="2916000"/>
                </a:lnTo>
                <a:cubicBezTo>
                  <a:pt x="685004" y="2916000"/>
                  <a:pt x="0" y="2263231"/>
                  <a:pt x="0" y="1458000"/>
                </a:cubicBezTo>
                <a:cubicBezTo>
                  <a:pt x="0" y="652769"/>
                  <a:pt x="685004" y="0"/>
                  <a:pt x="1530000" y="0"/>
                </a:cubicBezTo>
                <a:close/>
              </a:path>
            </a:pathLst>
          </a:custGeom>
          <a:solidFill>
            <a:srgbClr val="D5EFDF"/>
          </a:solidFill>
          <a:ln>
            <a:solidFill>
              <a:srgbClr val="D5E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/>
          </a:p>
        </p:txBody>
      </p:sp>
      <p:pic>
        <p:nvPicPr>
          <p:cNvPr id="75" name="Graphic 74" descr="Books with solid fill">
            <a:extLst>
              <a:ext uri="{FF2B5EF4-FFF2-40B4-BE49-F238E27FC236}">
                <a16:creationId xmlns:a16="http://schemas.microsoft.com/office/drawing/2014/main" id="{5CDACA6D-BFDD-4681-8034-28C4DB7504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59727" y="3932215"/>
            <a:ext cx="601578" cy="601578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02E68075-57BE-4E5B-91B4-B6EB5690BC4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2165" r="17606" b="7664"/>
          <a:stretch/>
        </p:blipFill>
        <p:spPr>
          <a:xfrm>
            <a:off x="-76221" y="2387316"/>
            <a:ext cx="1551033" cy="25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7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269914C-73CF-4A6E-AEDB-A1AD9030FB96}"/>
              </a:ext>
            </a:extLst>
          </p:cNvPr>
          <p:cNvSpPr/>
          <p:nvPr/>
        </p:nvSpPr>
        <p:spPr bwMode="auto">
          <a:xfrm>
            <a:off x="0" y="858059"/>
            <a:ext cx="12151912" cy="1217874"/>
          </a:xfrm>
          <a:prstGeom prst="rect">
            <a:avLst/>
          </a:prstGeom>
          <a:gradFill>
            <a:gsLst>
              <a:gs pos="0">
                <a:srgbClr val="808080">
                  <a:lumMod val="20000"/>
                  <a:lumOff val="80000"/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013" marR="0" lvl="0" indent="-102870" algn="ctr" defTabSz="59055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04024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aa-E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1BD8F2-E085-438A-B560-4E8BA3B05C71}"/>
              </a:ext>
            </a:extLst>
          </p:cNvPr>
          <p:cNvSpPr/>
          <p:nvPr/>
        </p:nvSpPr>
        <p:spPr>
          <a:xfrm>
            <a:off x="10231084" y="2798186"/>
            <a:ext cx="1813970" cy="1739471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31F38-59C7-4CF2-8687-AF94D68428C1}"/>
              </a:ext>
            </a:extLst>
          </p:cNvPr>
          <p:cNvSpPr/>
          <p:nvPr/>
        </p:nvSpPr>
        <p:spPr>
          <a:xfrm>
            <a:off x="10231084" y="978831"/>
            <a:ext cx="1813970" cy="1739471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1" y="-20376"/>
            <a:ext cx="12191999" cy="789930"/>
          </a:xfrm>
          <a:prstGeom prst="rect">
            <a:avLst/>
          </a:prstGeom>
          <a:solidFill>
            <a:srgbClr val="215334"/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600"/>
              </a:spcBef>
              <a:spcAft>
                <a:spcPts val="600"/>
              </a:spcAft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cs typeface="Calibri"/>
                <a:sym typeface="Calibri"/>
              </a:rPr>
              <a:t>Kano State context and health performance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5D872C7-5D9B-4B69-87F7-920D50E53ECD}"/>
              </a:ext>
            </a:extLst>
          </p:cNvPr>
          <p:cNvSpPr txBox="1">
            <a:spLocks/>
          </p:cNvSpPr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  <a:pPr algn="r">
                <a:defRPr/>
              </a:pPr>
              <a:t>3</a:t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836F46C-42B4-4805-B583-1812C999C954}"/>
              </a:ext>
            </a:extLst>
          </p:cNvPr>
          <p:cNvSpPr txBox="1">
            <a:spLocks/>
          </p:cNvSpPr>
          <p:nvPr/>
        </p:nvSpPr>
        <p:spPr>
          <a:xfrm>
            <a:off x="427038" y="1275263"/>
            <a:ext cx="54864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endParaRPr lang="es-419" sz="1800" b="1" kern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endParaRPr lang="en-US" sz="1800" b="1" kern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1" name="McK 5. Source">
            <a:extLst>
              <a:ext uri="{FF2B5EF4-FFF2-40B4-BE49-F238E27FC236}">
                <a16:creationId xmlns:a16="http://schemas.microsoft.com/office/drawing/2014/main" id="{EAE8CA59-8AC6-4DCF-9CDF-139A7763F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3" y="6434760"/>
            <a:ext cx="11749169" cy="4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</a:rPr>
              <a:t>1. </a:t>
            </a:r>
            <a:r>
              <a:rPr lang="en-GB" sz="900" b="0" i="0"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 National Bureau of Statistics, Nigeria-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  <a:hlinkClick r:id="rId18"/>
              </a:rPr>
              <a:t>https://nigeria.opendataforafrica.org/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  <a:hlinkClick r:id="rId19"/>
              </a:rPr>
              <a:t>https://www.citypopulation.de/php/nigeria-admin.php?adm1id=NGA019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</a:rPr>
              <a:t> 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cs typeface="Arial" charset="0"/>
              <a:sym typeface="Arial"/>
            </a:endParaRPr>
          </a:p>
          <a:p>
            <a:pPr marL="228600" indent="-228600">
              <a:buAutoNum type="arabicPeriod" startAt="2"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  <a:sym typeface="Arial"/>
              </a:rPr>
              <a:t>HMIS; 3 </a:t>
            </a:r>
            <a:r>
              <a:rPr lang="en-US" sz="90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sym typeface="Arial"/>
              </a:rPr>
              <a:t>DHS 2018, 4 MIC-NIS 2016-2017</a:t>
            </a:r>
          </a:p>
          <a:p>
            <a:pPr marL="228600" indent="-228600">
              <a:buAutoNum type="arabicPeriod" startAt="2"/>
              <a:defRPr/>
            </a:pPr>
            <a:r>
              <a:rPr lang="en-GB" sz="800">
                <a:latin typeface="Fira Sans" panose="020B0503050000020004" pitchFamily="34" charset="0"/>
              </a:rPr>
              <a:t>Under 5 malaria hot spots in Nigeria: Epidemiology and control profile of malaria in Nigeria</a:t>
            </a:r>
            <a:endParaRPr lang="en-US" sz="800" baseline="-25000">
              <a:solidFill>
                <a:prstClr val="black"/>
              </a:solidFill>
              <a:latin typeface="Calibri" panose="020F0502020204030204" pitchFamily="34" charset="0"/>
              <a:cs typeface="Arial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F25AB-0AD3-473C-89A5-CCDF3678BEB1}"/>
              </a:ext>
            </a:extLst>
          </p:cNvPr>
          <p:cNvSpPr txBox="1"/>
          <p:nvPr/>
        </p:nvSpPr>
        <p:spPr>
          <a:xfrm>
            <a:off x="1314851" y="4393244"/>
            <a:ext cx="4324607" cy="50528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08000" tIns="108000" rIns="10800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Under 5 Mortality Rate (all causes)</a:t>
            </a:r>
            <a:r>
              <a:rPr kumimoji="0" lang="en-GB" sz="140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2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109 deaths/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1000 live births</a:t>
            </a:r>
            <a:endParaRPr kumimoji="0" lang="en-GB" sz="140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F9354-414B-4229-9931-F6B95EBD3CAA}"/>
              </a:ext>
            </a:extLst>
          </p:cNvPr>
          <p:cNvSpPr txBox="1"/>
          <p:nvPr/>
        </p:nvSpPr>
        <p:spPr>
          <a:xfrm>
            <a:off x="1281435" y="3701039"/>
            <a:ext cx="4411454" cy="631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08000" tIns="108000" rIns="10800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Infant mortality rate in 2020 (national average -15.5)</a:t>
            </a:r>
            <a:r>
              <a:rPr kumimoji="0" lang="en-GB" sz="140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1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4.3</a:t>
            </a:r>
            <a:endParaRPr kumimoji="0" lang="en-GB" sz="140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4E631A-B239-4CA9-B07F-2607F1A7EB5E}"/>
              </a:ext>
            </a:extLst>
          </p:cNvPr>
          <p:cNvCxnSpPr>
            <a:cxnSpLocks/>
          </p:cNvCxnSpPr>
          <p:nvPr/>
        </p:nvCxnSpPr>
        <p:spPr>
          <a:xfrm>
            <a:off x="38853" y="6425977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Map&#10;&#10;Description automatically generated">
            <a:extLst>
              <a:ext uri="{FF2B5EF4-FFF2-40B4-BE49-F238E27FC236}">
                <a16:creationId xmlns:a16="http://schemas.microsoft.com/office/drawing/2014/main" id="{08DF9A8A-CD5B-43CD-AB5F-1CE70813DB4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9827" b="26067"/>
          <a:stretch/>
        </p:blipFill>
        <p:spPr>
          <a:xfrm>
            <a:off x="6268149" y="2057965"/>
            <a:ext cx="3335016" cy="2611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49C8A6B-9BA3-4A0F-A571-BC6809E0F49E}"/>
              </a:ext>
            </a:extLst>
          </p:cNvPr>
          <p:cNvSpPr/>
          <p:nvPr/>
        </p:nvSpPr>
        <p:spPr>
          <a:xfrm>
            <a:off x="7652840" y="2387965"/>
            <a:ext cx="545553" cy="547421"/>
          </a:xfrm>
          <a:prstGeom prst="rect">
            <a:avLst/>
          </a:prstGeom>
          <a:noFill/>
          <a:ln w="38100">
            <a:solidFill>
              <a:srgbClr val="00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DC4524D5-34A6-4E3B-97F5-45EA16A059A3}"/>
              </a:ext>
            </a:extLst>
          </p:cNvPr>
          <p:cNvSpPr txBox="1">
            <a:spLocks/>
          </p:cNvSpPr>
          <p:nvPr/>
        </p:nvSpPr>
        <p:spPr>
          <a:xfrm>
            <a:off x="10191164" y="1051609"/>
            <a:ext cx="1853889" cy="455383"/>
          </a:xfrm>
          <a:prstGeom prst="rect">
            <a:avLst/>
          </a:prstGeom>
          <a:noFill/>
          <a:ln>
            <a:noFill/>
          </a:ln>
        </p:spPr>
        <p:txBody>
          <a:bodyPr vert="horz" lIns="108000" tIns="36000" rIns="108000" bIns="18000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rPr>
              <a:t>Malaria test positivity rate, 2020</a:t>
            </a:r>
            <a:r>
              <a:rPr kumimoji="0" lang="en-US" sz="125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rPr>
              <a:t>1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ea typeface="Times New Roman" panose="02020603050405020304" pitchFamily="18" charset="0"/>
              <a:cs typeface="Arial" charset="0"/>
              <a:sym typeface="Arial"/>
            </a:endParaRP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D857F027-AB77-4264-A0B6-53A9511960F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9589627"/>
              </p:ext>
            </p:extLst>
          </p:nvPr>
        </p:nvGraphicFramePr>
        <p:xfrm>
          <a:off x="10322470" y="1507307"/>
          <a:ext cx="1620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5E6EDB4-3491-492B-802D-B94593613D0E}"/>
              </a:ext>
            </a:extLst>
          </p:cNvPr>
          <p:cNvSpPr txBox="1">
            <a:spLocks/>
          </p:cNvSpPr>
          <p:nvPr/>
        </p:nvSpPr>
        <p:spPr>
          <a:xfrm>
            <a:off x="10191164" y="2842767"/>
            <a:ext cx="1892610" cy="665446"/>
          </a:xfrm>
          <a:prstGeom prst="rect">
            <a:avLst/>
          </a:prstGeom>
          <a:noFill/>
          <a:ln>
            <a:noFill/>
          </a:ln>
        </p:spPr>
        <p:txBody>
          <a:bodyPr vert="horz" lIns="180000" tIns="36000" rIns="108000" bIns="18000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rPr>
              <a:t>Contribution to Nigeria malaria cases burden, 2020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ea typeface="Times New Roman" panose="02020603050405020304" pitchFamily="18" charset="0"/>
              <a:cs typeface="Arial" charset="0"/>
              <a:sym typeface="Arial"/>
            </a:endParaRP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2AE8A1A2-7730-4235-B45B-CF3A47692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585697"/>
              </p:ext>
            </p:extLst>
          </p:nvPr>
        </p:nvGraphicFramePr>
        <p:xfrm>
          <a:off x="10539606" y="3430214"/>
          <a:ext cx="1544168" cy="108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78" name="TextBox 1">
            <a:extLst>
              <a:ext uri="{FF2B5EF4-FFF2-40B4-BE49-F238E27FC236}">
                <a16:creationId xmlns:a16="http://schemas.microsoft.com/office/drawing/2014/main" id="{3BB3A62F-4C40-4C1E-8CCF-8B5BCAB26729}"/>
              </a:ext>
            </a:extLst>
          </p:cNvPr>
          <p:cNvSpPr txBox="1"/>
          <p:nvPr/>
        </p:nvSpPr>
        <p:spPr>
          <a:xfrm>
            <a:off x="10848388" y="3813919"/>
            <a:ext cx="657998" cy="21454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/>
              <a:t>9.67%</a:t>
            </a:r>
            <a:endParaRPr lang="en-NG" sz="12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3146FA-FB51-4B36-B5D0-7EF2030703B5}"/>
              </a:ext>
            </a:extLst>
          </p:cNvPr>
          <p:cNvSpPr txBox="1"/>
          <p:nvPr/>
        </p:nvSpPr>
        <p:spPr>
          <a:xfrm>
            <a:off x="1281436" y="2278707"/>
            <a:ext cx="4536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Kano </a:t>
            </a:r>
            <a:r>
              <a:rPr lang="en-GB" sz="1400">
                <a:latin typeface="Fira Sans" panose="020B0503050000020004" pitchFamily="34" charset="0"/>
              </a:rPr>
              <a:t>is the second most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 populous </a:t>
            </a:r>
            <a:r>
              <a:rPr lang="en-GB" sz="1400">
                <a:latin typeface="Fira Sans" panose="020B0503050000020004" pitchFamily="34" charset="0"/>
              </a:rPr>
              <a:t>state in Nigeria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 with over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13 million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people. Over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50%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 of the population is between 15-64 years</a:t>
            </a:r>
            <a:endParaRPr kumimoji="0" lang="en-NG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57AC0C-349C-4496-967F-F37E87565EE9}"/>
              </a:ext>
            </a:extLst>
          </p:cNvPr>
          <p:cNvGrpSpPr/>
          <p:nvPr/>
        </p:nvGrpSpPr>
        <p:grpSpPr>
          <a:xfrm>
            <a:off x="437704" y="2300301"/>
            <a:ext cx="1001422" cy="646331"/>
            <a:chOff x="-549792" y="1407964"/>
            <a:chExt cx="1371600" cy="914400"/>
          </a:xfrm>
        </p:grpSpPr>
        <p:pic>
          <p:nvPicPr>
            <p:cNvPr id="29" name="Graphic 28" descr="Woman with solid fill">
              <a:extLst>
                <a:ext uri="{FF2B5EF4-FFF2-40B4-BE49-F238E27FC236}">
                  <a16:creationId xmlns:a16="http://schemas.microsoft.com/office/drawing/2014/main" id="{53AAD303-9723-4887-8067-7323FB68C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-549792" y="1407964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Man with solid fill">
              <a:extLst>
                <a:ext uri="{FF2B5EF4-FFF2-40B4-BE49-F238E27FC236}">
                  <a16:creationId xmlns:a16="http://schemas.microsoft.com/office/drawing/2014/main" id="{7113DC42-0B52-4B78-8428-B8DB78BD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-92592" y="1407964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28D8C54-3AC5-43A0-9C9F-310B61763A9E}"/>
              </a:ext>
            </a:extLst>
          </p:cNvPr>
          <p:cNvSpPr txBox="1"/>
          <p:nvPr/>
        </p:nvSpPr>
        <p:spPr>
          <a:xfrm>
            <a:off x="1281436" y="1612920"/>
            <a:ext cx="470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</a:rPr>
              <a:t>Kano is located in the North West region of Nigeria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</a:rPr>
              <a:t> and has 3 senatorial zones: 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</a:rPr>
              <a:t>Kano North, Central and South</a:t>
            </a:r>
            <a:endParaRPr kumimoji="0" lang="en-NG" sz="1400" b="1" i="0" u="none" strike="noStrike" kern="1200" cap="none" spc="0" normalizeH="0" baseline="0" noProof="0">
              <a:ln>
                <a:noFill/>
              </a:ln>
              <a:solidFill>
                <a:srgbClr val="21533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pic>
        <p:nvPicPr>
          <p:cNvPr id="32" name="Graphic 31" descr="Map with pin with solid fill">
            <a:extLst>
              <a:ext uri="{FF2B5EF4-FFF2-40B4-BE49-F238E27FC236}">
                <a16:creationId xmlns:a16="http://schemas.microsoft.com/office/drawing/2014/main" id="{D0226D15-8390-4A2D-AEB6-55B5E0BE4B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6580" y="1470804"/>
            <a:ext cx="723670" cy="72367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1DB1F3-18C9-4FAD-B3F1-3FD61E3599FF}"/>
              </a:ext>
            </a:extLst>
          </p:cNvPr>
          <p:cNvSpPr txBox="1"/>
          <p:nvPr/>
        </p:nvSpPr>
        <p:spPr>
          <a:xfrm>
            <a:off x="127819" y="3219829"/>
            <a:ext cx="50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4321F"/>
                </a:solidFill>
                <a:effectLst/>
                <a:uLnTx/>
                <a:uFillTx/>
                <a:latin typeface="Fira Sans" panose="020B0503050000020004" pitchFamily="34" charset="0"/>
              </a:rPr>
              <a:t>Health indices</a:t>
            </a:r>
            <a:endParaRPr kumimoji="0" lang="en-NG" sz="1600" b="1" i="0" u="none" strike="noStrike" kern="1200" cap="none" spc="0" normalizeH="0" baseline="0" noProof="0">
              <a:ln>
                <a:noFill/>
              </a:ln>
              <a:solidFill>
                <a:srgbClr val="14321F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F2B8ED-33B6-405F-B61D-EBB0049A9A4A}"/>
              </a:ext>
            </a:extLst>
          </p:cNvPr>
          <p:cNvCxnSpPr>
            <a:cxnSpLocks/>
          </p:cNvCxnSpPr>
          <p:nvPr/>
        </p:nvCxnSpPr>
        <p:spPr>
          <a:xfrm>
            <a:off x="127819" y="3653166"/>
            <a:ext cx="2539655" cy="0"/>
          </a:xfrm>
          <a:prstGeom prst="line">
            <a:avLst/>
          </a:prstGeom>
          <a:ln>
            <a:solidFill>
              <a:srgbClr val="235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1346291-EA85-4408-B746-EB583AD32FE3}"/>
              </a:ext>
            </a:extLst>
          </p:cNvPr>
          <p:cNvGrpSpPr/>
          <p:nvPr/>
        </p:nvGrpSpPr>
        <p:grpSpPr>
          <a:xfrm>
            <a:off x="94932" y="1033077"/>
            <a:ext cx="5079309" cy="338554"/>
            <a:chOff x="94932" y="916117"/>
            <a:chExt cx="5079309" cy="3385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90801D-8EC3-4838-8B80-AA05A8E39552}"/>
                </a:ext>
              </a:extLst>
            </p:cNvPr>
            <p:cNvSpPr txBox="1"/>
            <p:nvPr/>
          </p:nvSpPr>
          <p:spPr>
            <a:xfrm>
              <a:off x="94932" y="916117"/>
              <a:ext cx="5079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14321F"/>
                  </a:solidFill>
                  <a:effectLst/>
                  <a:uLnTx/>
                  <a:uFillTx/>
                  <a:latin typeface="Fira Sans" panose="020B0503050000020004" pitchFamily="34" charset="0"/>
                </a:rPr>
                <a:t>Demography</a:t>
              </a:r>
              <a:endParaRPr kumimoji="0" lang="en-NG" sz="1600" b="1" i="0" u="none" strike="noStrike" kern="1200" cap="none" spc="0" normalizeH="0" baseline="0" noProof="0">
                <a:ln>
                  <a:noFill/>
                </a:ln>
                <a:solidFill>
                  <a:srgbClr val="14321F"/>
                </a:solidFill>
                <a:effectLst/>
                <a:uLnTx/>
                <a:uFillTx/>
                <a:latin typeface="Fira Sans" panose="020B05030500000200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EF36ABE-AFCC-48E3-80D7-FE950D733F82}"/>
                </a:ext>
              </a:extLst>
            </p:cNvPr>
            <p:cNvCxnSpPr>
              <a:cxnSpLocks/>
            </p:cNvCxnSpPr>
            <p:nvPr/>
          </p:nvCxnSpPr>
          <p:spPr>
            <a:xfrm>
              <a:off x="94932" y="1253759"/>
              <a:ext cx="2539655" cy="0"/>
            </a:xfrm>
            <a:prstGeom prst="line">
              <a:avLst/>
            </a:prstGeom>
            <a:ln>
              <a:solidFill>
                <a:srgbClr val="235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9AD797-6602-4C4A-B9DE-D0C9F1D8F9C1}"/>
              </a:ext>
            </a:extLst>
          </p:cNvPr>
          <p:cNvCxnSpPr/>
          <p:nvPr/>
        </p:nvCxnSpPr>
        <p:spPr>
          <a:xfrm>
            <a:off x="5995259" y="932757"/>
            <a:ext cx="0" cy="54187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F8AD858-9A64-493C-9415-FC2797C7F3D1}"/>
              </a:ext>
            </a:extLst>
          </p:cNvPr>
          <p:cNvSpPr txBox="1"/>
          <p:nvPr/>
        </p:nvSpPr>
        <p:spPr>
          <a:xfrm>
            <a:off x="6245544" y="1033077"/>
            <a:ext cx="50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14321F"/>
                </a:solidFill>
                <a:latin typeface="Fira Sans" panose="020B0503050000020004" pitchFamily="34" charset="0"/>
              </a:rPr>
              <a:t>Kano M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14321F"/>
                </a:solidFill>
                <a:effectLst/>
                <a:uLnTx/>
                <a:uFillTx/>
                <a:latin typeface="Fira Sans" panose="020B0503050000020004" pitchFamily="34" charset="0"/>
              </a:rPr>
              <a:t>alaria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4321F"/>
                </a:solidFill>
                <a:effectLst/>
                <a:uLnTx/>
                <a:uFillTx/>
                <a:latin typeface="Fira Sans" panose="020B0503050000020004" pitchFamily="34" charset="0"/>
              </a:rPr>
              <a:t> Epidemiology</a:t>
            </a:r>
            <a:endParaRPr kumimoji="0" lang="en-NG" sz="1600" b="1" i="0" u="none" strike="noStrike" kern="1200" cap="none" spc="0" normalizeH="0" baseline="0" noProof="0">
              <a:ln>
                <a:noFill/>
              </a:ln>
              <a:solidFill>
                <a:srgbClr val="14321F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3EAA96F-C225-4AAC-82D6-26812E8B9593}"/>
              </a:ext>
            </a:extLst>
          </p:cNvPr>
          <p:cNvCxnSpPr>
            <a:cxnSpLocks/>
          </p:cNvCxnSpPr>
          <p:nvPr/>
        </p:nvCxnSpPr>
        <p:spPr>
          <a:xfrm>
            <a:off x="6293730" y="1370719"/>
            <a:ext cx="2539655" cy="0"/>
          </a:xfrm>
          <a:prstGeom prst="line">
            <a:avLst/>
          </a:prstGeom>
          <a:ln>
            <a:solidFill>
              <a:srgbClr val="235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0B25210-EAA2-482B-A110-37A9A282B5FD}"/>
              </a:ext>
            </a:extLst>
          </p:cNvPr>
          <p:cNvSpPr txBox="1"/>
          <p:nvPr/>
        </p:nvSpPr>
        <p:spPr>
          <a:xfrm>
            <a:off x="6245543" y="1452284"/>
            <a:ext cx="507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latin typeface="Fira Sans" panose="020B0503050000020004" pitchFamily="34" charset="0"/>
              </a:rPr>
              <a:t>Malaria burden in Nigeria</a:t>
            </a:r>
            <a:r>
              <a:rPr lang="en-GB" sz="1400" baseline="30000">
                <a:latin typeface="Fira Sans" panose="020B0503050000020004" pitchFamily="34" charset="0"/>
              </a:rPr>
              <a:t>3</a:t>
            </a:r>
            <a:endParaRPr kumimoji="0" lang="en-NG" sz="140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E2A97-7E65-406A-A9EA-19C0233BD49B}"/>
              </a:ext>
            </a:extLst>
          </p:cNvPr>
          <p:cNvSpPr/>
          <p:nvPr/>
        </p:nvSpPr>
        <p:spPr>
          <a:xfrm>
            <a:off x="10231084" y="4617540"/>
            <a:ext cx="1813970" cy="1739471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994077D1-3214-436C-A714-07A1C6B45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708335"/>
              </p:ext>
            </p:extLst>
          </p:nvPr>
        </p:nvGraphicFramePr>
        <p:xfrm>
          <a:off x="10477849" y="5266434"/>
          <a:ext cx="1492774" cy="109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51" name="TextBox 1">
            <a:extLst>
              <a:ext uri="{FF2B5EF4-FFF2-40B4-BE49-F238E27FC236}">
                <a16:creationId xmlns:a16="http://schemas.microsoft.com/office/drawing/2014/main" id="{69CC491D-D77C-4C67-8537-759594F01707}"/>
              </a:ext>
            </a:extLst>
          </p:cNvPr>
          <p:cNvSpPr txBox="1"/>
          <p:nvPr/>
        </p:nvSpPr>
        <p:spPr>
          <a:xfrm>
            <a:off x="10894400" y="5606514"/>
            <a:ext cx="657998" cy="21454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/>
              <a:t>43%</a:t>
            </a:r>
            <a:endParaRPr lang="en-NG" sz="1200" b="1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4B05FE0-85F2-41D2-B249-AC16FC6E2573}"/>
              </a:ext>
            </a:extLst>
          </p:cNvPr>
          <p:cNvSpPr txBox="1">
            <a:spLocks/>
          </p:cNvSpPr>
          <p:nvPr/>
        </p:nvSpPr>
        <p:spPr>
          <a:xfrm>
            <a:off x="10191164" y="4641919"/>
            <a:ext cx="1892610" cy="665446"/>
          </a:xfrm>
          <a:prstGeom prst="rect">
            <a:avLst/>
          </a:prstGeom>
          <a:noFill/>
          <a:ln>
            <a:noFill/>
          </a:ln>
        </p:spPr>
        <p:txBody>
          <a:bodyPr vert="horz" lIns="180000" tIns="36000" rIns="108000" bIns="18000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rPr>
              <a:t>Malaria prevalence according to rapid diagnostic test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  <a:ea typeface="Times New Roman" panose="02020603050405020304" pitchFamily="18" charset="0"/>
              <a:cs typeface="Arial" charset="0"/>
              <a:sym typeface="Arial"/>
            </a:endParaRPr>
          </a:p>
        </p:txBody>
      </p:sp>
      <p:pic>
        <p:nvPicPr>
          <p:cNvPr id="55" name="Graphic 54" descr="Needle with solid fill">
            <a:extLst>
              <a:ext uri="{FF2B5EF4-FFF2-40B4-BE49-F238E27FC236}">
                <a16:creationId xmlns:a16="http://schemas.microsoft.com/office/drawing/2014/main" id="{0E7C2440-DBF1-4242-856A-5DB45980DAA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0674" y="5104200"/>
            <a:ext cx="728968" cy="72896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9D042DF-15A7-4B6B-8E34-59C65FED36B7}"/>
              </a:ext>
            </a:extLst>
          </p:cNvPr>
          <p:cNvSpPr txBox="1"/>
          <p:nvPr/>
        </p:nvSpPr>
        <p:spPr>
          <a:xfrm>
            <a:off x="1343496" y="5003734"/>
            <a:ext cx="4157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latin typeface="Fira Sans" panose="020B0503050000020004" pitchFamily="34" charset="0"/>
              </a:rPr>
              <a:t>Only 5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%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of children age 12-23 months received all recommended vaccinations by 1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st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 birthday,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17%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 Pentavalent vaccine coverage</a:t>
            </a:r>
            <a:r>
              <a:rPr lang="en-GB" sz="1400" baseline="30000">
                <a:latin typeface="Fira Sans" panose="020B0503050000020004" pitchFamily="34" charset="0"/>
              </a:rPr>
              <a:t>4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27BEF4-0616-48E4-999D-2E435F09104F}"/>
              </a:ext>
            </a:extLst>
          </p:cNvPr>
          <p:cNvCxnSpPr>
            <a:cxnSpLocks/>
          </p:cNvCxnSpPr>
          <p:nvPr/>
        </p:nvCxnSpPr>
        <p:spPr>
          <a:xfrm>
            <a:off x="0" y="858059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Map&#10;&#10;Description automatically generated">
            <a:extLst>
              <a:ext uri="{FF2B5EF4-FFF2-40B4-BE49-F238E27FC236}">
                <a16:creationId xmlns:a16="http://schemas.microsoft.com/office/drawing/2014/main" id="{A40CF7E8-AA6D-4C42-9BEB-0E224D7CD5A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5" r="66327" b="-2995"/>
          <a:stretch/>
        </p:blipFill>
        <p:spPr>
          <a:xfrm>
            <a:off x="8596542" y="4296032"/>
            <a:ext cx="1279512" cy="6786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593C52F-6912-4E2E-9B24-56706A5AA11B}"/>
              </a:ext>
            </a:extLst>
          </p:cNvPr>
          <p:cNvSpPr txBox="1"/>
          <p:nvPr/>
        </p:nvSpPr>
        <p:spPr>
          <a:xfrm>
            <a:off x="6096000" y="5089694"/>
            <a:ext cx="3962811" cy="1272160"/>
          </a:xfrm>
          <a:prstGeom prst="rect">
            <a:avLst/>
          </a:prstGeom>
          <a:solidFill>
            <a:srgbClr val="E6F6EC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108000" rIns="72000" bIns="108000" rtlCol="0">
            <a:noAutofit/>
          </a:bodyPr>
          <a:lstStyle/>
          <a:p>
            <a:pPr marL="285753" indent="-285753" defTabSz="91441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200">
                <a:solidFill>
                  <a:srgbClr val="333333"/>
                </a:solidFill>
                <a:latin typeface="Fira Sans" panose="020B0503050000020004" pitchFamily="34" charset="0"/>
              </a:rPr>
              <a:t>The Kano state Government and other supporting partners have made significant efforts to reduce malaria burden in the state</a:t>
            </a:r>
          </a:p>
          <a:p>
            <a:pPr marL="285753" indent="-285753" defTabSz="91441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200">
                <a:solidFill>
                  <a:srgbClr val="333333"/>
                </a:solidFill>
                <a:latin typeface="Fira Sans" panose="020B0503050000020004" pitchFamily="34" charset="0"/>
              </a:rPr>
              <a:t>However, significant gaps that affect population health outcomes still exist</a:t>
            </a:r>
          </a:p>
        </p:txBody>
      </p:sp>
      <p:pic>
        <p:nvPicPr>
          <p:cNvPr id="19" name="Graphic 18" descr="Baby with solid fill">
            <a:extLst>
              <a:ext uri="{FF2B5EF4-FFF2-40B4-BE49-F238E27FC236}">
                <a16:creationId xmlns:a16="http://schemas.microsoft.com/office/drawing/2014/main" id="{E107D6C9-1E3E-4AEA-BB42-A4501697CFB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44432" y="3704923"/>
            <a:ext cx="787965" cy="787965"/>
          </a:xfrm>
          <a:prstGeom prst="rect">
            <a:avLst/>
          </a:prstGeom>
        </p:spPr>
      </p:pic>
      <p:pic>
        <p:nvPicPr>
          <p:cNvPr id="22" name="Graphic 21" descr="School boy with solid fill">
            <a:extLst>
              <a:ext uri="{FF2B5EF4-FFF2-40B4-BE49-F238E27FC236}">
                <a16:creationId xmlns:a16="http://schemas.microsoft.com/office/drawing/2014/main" id="{6449C8D7-420E-48CA-BA91-35AF6EC4C15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53697" y="4461975"/>
            <a:ext cx="728968" cy="72896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00302A8-75EE-4692-86B5-988EE949854E}"/>
              </a:ext>
            </a:extLst>
          </p:cNvPr>
          <p:cNvSpPr txBox="1"/>
          <p:nvPr/>
        </p:nvSpPr>
        <p:spPr>
          <a:xfrm>
            <a:off x="1343496" y="5742398"/>
            <a:ext cx="4157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latin typeface="Fira Sans" panose="020B0503050000020004" pitchFamily="34" charset="0"/>
              </a:rPr>
              <a:t>High out of pocket expenditure </a:t>
            </a:r>
            <a:r>
              <a:rPr lang="en-GB" sz="1400">
                <a:latin typeface="Fira Sans" panose="020B0503050000020004" pitchFamily="34" charset="0"/>
              </a:rPr>
              <a:t>is a barrier to care. </a:t>
            </a:r>
            <a:r>
              <a:rPr lang="en-GB" sz="1400" b="1">
                <a:latin typeface="Fira Sans" panose="020B0503050000020004" pitchFamily="34" charset="0"/>
              </a:rPr>
              <a:t>75% </a:t>
            </a:r>
            <a:r>
              <a:rPr lang="en-GB" sz="1400">
                <a:latin typeface="Fira Sans" panose="020B0503050000020004" pitchFamily="34" charset="0"/>
              </a:rPr>
              <a:t>OOPE in Nigeria and malaria is a big contributor</a:t>
            </a:r>
            <a:endParaRPr kumimoji="0" lang="en-GB" sz="140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  <p:grpSp>
        <p:nvGrpSpPr>
          <p:cNvPr id="53" name="Dark_Mone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B885F4-408C-437D-A263-3EA3E29EDE4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97310" y="5790521"/>
            <a:ext cx="654295" cy="542925"/>
            <a:chOff x="-4" y="8"/>
            <a:chExt cx="564" cy="468"/>
          </a:xfrm>
          <a:solidFill>
            <a:srgbClr val="215334"/>
          </a:solidFill>
        </p:grpSpPr>
        <p:sp>
          <p:nvSpPr>
            <p:cNvPr id="54" name="Dark_Money">
              <a:extLst>
                <a:ext uri="{FF2B5EF4-FFF2-40B4-BE49-F238E27FC236}">
                  <a16:creationId xmlns:a16="http://schemas.microsoft.com/office/drawing/2014/main" id="{B794FABD-2D92-4F0C-B85B-B32E461A2EC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76" y="246"/>
              <a:ext cx="84" cy="46"/>
            </a:xfrm>
            <a:custGeom>
              <a:avLst/>
              <a:gdLst>
                <a:gd name="T0" fmla="*/ 96 w 191"/>
                <a:gd name="T1" fmla="*/ 0 h 104"/>
                <a:gd name="T2" fmla="*/ 0 w 191"/>
                <a:gd name="T3" fmla="*/ 35 h 104"/>
                <a:gd name="T4" fmla="*/ 0 w 191"/>
                <a:gd name="T5" fmla="*/ 70 h 104"/>
                <a:gd name="T6" fmla="*/ 0 w 191"/>
                <a:gd name="T7" fmla="*/ 70 h 104"/>
                <a:gd name="T8" fmla="*/ 96 w 191"/>
                <a:gd name="T9" fmla="*/ 104 h 104"/>
                <a:gd name="T10" fmla="*/ 191 w 191"/>
                <a:gd name="T11" fmla="*/ 70 h 104"/>
                <a:gd name="T12" fmla="*/ 191 w 191"/>
                <a:gd name="T13" fmla="*/ 70 h 104"/>
                <a:gd name="T14" fmla="*/ 191 w 191"/>
                <a:gd name="T15" fmla="*/ 35 h 104"/>
                <a:gd name="T16" fmla="*/ 96 w 191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4">
                  <a:moveTo>
                    <a:pt x="96" y="0"/>
                  </a:moveTo>
                  <a:cubicBezTo>
                    <a:pt x="43" y="0"/>
                    <a:pt x="0" y="16"/>
                    <a:pt x="0" y="35"/>
                  </a:cubicBezTo>
                  <a:lnTo>
                    <a:pt x="0" y="70"/>
                  </a:lnTo>
                  <a:lnTo>
                    <a:pt x="0" y="70"/>
                  </a:lnTo>
                  <a:cubicBezTo>
                    <a:pt x="0" y="89"/>
                    <a:pt x="43" y="104"/>
                    <a:pt x="96" y="104"/>
                  </a:cubicBezTo>
                  <a:cubicBezTo>
                    <a:pt x="148" y="104"/>
                    <a:pt x="191" y="89"/>
                    <a:pt x="191" y="70"/>
                  </a:cubicBezTo>
                  <a:lnTo>
                    <a:pt x="191" y="70"/>
                  </a:lnTo>
                  <a:lnTo>
                    <a:pt x="191" y="35"/>
                  </a:lnTo>
                  <a:cubicBezTo>
                    <a:pt x="191" y="16"/>
                    <a:pt x="148" y="0"/>
                    <a:pt x="9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ark_Money">
              <a:extLst>
                <a:ext uri="{FF2B5EF4-FFF2-40B4-BE49-F238E27FC236}">
                  <a16:creationId xmlns:a16="http://schemas.microsoft.com/office/drawing/2014/main" id="{ADED4964-2784-4DC6-93A4-CEAEBD9198F8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76" y="384"/>
              <a:ext cx="84" cy="31"/>
            </a:xfrm>
            <a:custGeom>
              <a:avLst/>
              <a:gdLst>
                <a:gd name="T0" fmla="*/ 96 w 191"/>
                <a:gd name="T1" fmla="*/ 34 h 69"/>
                <a:gd name="T2" fmla="*/ 0 w 191"/>
                <a:gd name="T3" fmla="*/ 0 h 69"/>
                <a:gd name="T4" fmla="*/ 0 w 191"/>
                <a:gd name="T5" fmla="*/ 34 h 69"/>
                <a:gd name="T6" fmla="*/ 96 w 191"/>
                <a:gd name="T7" fmla="*/ 69 h 69"/>
                <a:gd name="T8" fmla="*/ 191 w 191"/>
                <a:gd name="T9" fmla="*/ 34 h 69"/>
                <a:gd name="T10" fmla="*/ 191 w 191"/>
                <a:gd name="T11" fmla="*/ 0 h 69"/>
                <a:gd name="T12" fmla="*/ 96 w 191"/>
                <a:gd name="T1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69">
                  <a:moveTo>
                    <a:pt x="96" y="34"/>
                  </a:moveTo>
                  <a:cubicBezTo>
                    <a:pt x="43" y="34"/>
                    <a:pt x="0" y="19"/>
                    <a:pt x="0" y="0"/>
                  </a:cubicBezTo>
                  <a:lnTo>
                    <a:pt x="0" y="34"/>
                  </a:lnTo>
                  <a:cubicBezTo>
                    <a:pt x="0" y="54"/>
                    <a:pt x="43" y="69"/>
                    <a:pt x="96" y="69"/>
                  </a:cubicBezTo>
                  <a:cubicBezTo>
                    <a:pt x="148" y="69"/>
                    <a:pt x="191" y="54"/>
                    <a:pt x="191" y="34"/>
                  </a:cubicBezTo>
                  <a:lnTo>
                    <a:pt x="191" y="0"/>
                  </a:lnTo>
                  <a:cubicBezTo>
                    <a:pt x="191" y="19"/>
                    <a:pt x="148" y="34"/>
                    <a:pt x="96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Dark_Money">
              <a:extLst>
                <a:ext uri="{FF2B5EF4-FFF2-40B4-BE49-F238E27FC236}">
                  <a16:creationId xmlns:a16="http://schemas.microsoft.com/office/drawing/2014/main" id="{ED05F124-5FAF-44FD-B66D-24639EC3652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76" y="353"/>
              <a:ext cx="84" cy="31"/>
            </a:xfrm>
            <a:custGeom>
              <a:avLst/>
              <a:gdLst>
                <a:gd name="T0" fmla="*/ 96 w 191"/>
                <a:gd name="T1" fmla="*/ 35 h 70"/>
                <a:gd name="T2" fmla="*/ 0 w 191"/>
                <a:gd name="T3" fmla="*/ 0 h 70"/>
                <a:gd name="T4" fmla="*/ 0 w 191"/>
                <a:gd name="T5" fmla="*/ 35 h 70"/>
                <a:gd name="T6" fmla="*/ 96 w 191"/>
                <a:gd name="T7" fmla="*/ 70 h 70"/>
                <a:gd name="T8" fmla="*/ 191 w 191"/>
                <a:gd name="T9" fmla="*/ 35 h 70"/>
                <a:gd name="T10" fmla="*/ 191 w 191"/>
                <a:gd name="T11" fmla="*/ 0 h 70"/>
                <a:gd name="T12" fmla="*/ 96 w 191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70">
                  <a:moveTo>
                    <a:pt x="96" y="35"/>
                  </a:moveTo>
                  <a:cubicBezTo>
                    <a:pt x="43" y="35"/>
                    <a:pt x="0" y="19"/>
                    <a:pt x="0" y="0"/>
                  </a:cubicBezTo>
                  <a:lnTo>
                    <a:pt x="0" y="35"/>
                  </a:lnTo>
                  <a:cubicBezTo>
                    <a:pt x="0" y="54"/>
                    <a:pt x="43" y="70"/>
                    <a:pt x="96" y="70"/>
                  </a:cubicBezTo>
                  <a:cubicBezTo>
                    <a:pt x="148" y="70"/>
                    <a:pt x="191" y="54"/>
                    <a:pt x="191" y="35"/>
                  </a:cubicBezTo>
                  <a:lnTo>
                    <a:pt x="191" y="0"/>
                  </a:lnTo>
                  <a:cubicBezTo>
                    <a:pt x="191" y="19"/>
                    <a:pt x="148" y="35"/>
                    <a:pt x="96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ark_Money">
              <a:extLst>
                <a:ext uri="{FF2B5EF4-FFF2-40B4-BE49-F238E27FC236}">
                  <a16:creationId xmlns:a16="http://schemas.microsoft.com/office/drawing/2014/main" id="{037199F8-5175-4DCC-B83F-35D9C5BCB26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6" y="323"/>
              <a:ext cx="84" cy="30"/>
            </a:xfrm>
            <a:custGeom>
              <a:avLst/>
              <a:gdLst>
                <a:gd name="T0" fmla="*/ 96 w 191"/>
                <a:gd name="T1" fmla="*/ 35 h 69"/>
                <a:gd name="T2" fmla="*/ 0 w 191"/>
                <a:gd name="T3" fmla="*/ 0 h 69"/>
                <a:gd name="T4" fmla="*/ 0 w 191"/>
                <a:gd name="T5" fmla="*/ 35 h 69"/>
                <a:gd name="T6" fmla="*/ 96 w 191"/>
                <a:gd name="T7" fmla="*/ 69 h 69"/>
                <a:gd name="T8" fmla="*/ 191 w 191"/>
                <a:gd name="T9" fmla="*/ 35 h 69"/>
                <a:gd name="T10" fmla="*/ 191 w 191"/>
                <a:gd name="T11" fmla="*/ 0 h 69"/>
                <a:gd name="T12" fmla="*/ 96 w 191"/>
                <a:gd name="T1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69">
                  <a:moveTo>
                    <a:pt x="96" y="35"/>
                  </a:moveTo>
                  <a:cubicBezTo>
                    <a:pt x="43" y="35"/>
                    <a:pt x="0" y="19"/>
                    <a:pt x="0" y="0"/>
                  </a:cubicBezTo>
                  <a:lnTo>
                    <a:pt x="0" y="35"/>
                  </a:lnTo>
                  <a:cubicBezTo>
                    <a:pt x="0" y="54"/>
                    <a:pt x="43" y="69"/>
                    <a:pt x="96" y="69"/>
                  </a:cubicBezTo>
                  <a:cubicBezTo>
                    <a:pt x="148" y="69"/>
                    <a:pt x="191" y="54"/>
                    <a:pt x="191" y="35"/>
                  </a:cubicBezTo>
                  <a:lnTo>
                    <a:pt x="191" y="0"/>
                  </a:lnTo>
                  <a:cubicBezTo>
                    <a:pt x="191" y="19"/>
                    <a:pt x="148" y="35"/>
                    <a:pt x="96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Dark_Money">
              <a:extLst>
                <a:ext uri="{FF2B5EF4-FFF2-40B4-BE49-F238E27FC236}">
                  <a16:creationId xmlns:a16="http://schemas.microsoft.com/office/drawing/2014/main" id="{04E8AA43-FDD5-4E9D-8ECA-5A41260D325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6" y="292"/>
              <a:ext cx="84" cy="31"/>
            </a:xfrm>
            <a:custGeom>
              <a:avLst/>
              <a:gdLst>
                <a:gd name="T0" fmla="*/ 96 w 191"/>
                <a:gd name="T1" fmla="*/ 35 h 70"/>
                <a:gd name="T2" fmla="*/ 0 w 191"/>
                <a:gd name="T3" fmla="*/ 0 h 70"/>
                <a:gd name="T4" fmla="*/ 0 w 191"/>
                <a:gd name="T5" fmla="*/ 35 h 70"/>
                <a:gd name="T6" fmla="*/ 96 w 191"/>
                <a:gd name="T7" fmla="*/ 70 h 70"/>
                <a:gd name="T8" fmla="*/ 191 w 191"/>
                <a:gd name="T9" fmla="*/ 35 h 70"/>
                <a:gd name="T10" fmla="*/ 191 w 191"/>
                <a:gd name="T11" fmla="*/ 0 h 70"/>
                <a:gd name="T12" fmla="*/ 96 w 191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70">
                  <a:moveTo>
                    <a:pt x="96" y="35"/>
                  </a:moveTo>
                  <a:cubicBezTo>
                    <a:pt x="43" y="35"/>
                    <a:pt x="0" y="20"/>
                    <a:pt x="0" y="0"/>
                  </a:cubicBezTo>
                  <a:lnTo>
                    <a:pt x="0" y="35"/>
                  </a:lnTo>
                  <a:cubicBezTo>
                    <a:pt x="0" y="54"/>
                    <a:pt x="43" y="70"/>
                    <a:pt x="96" y="70"/>
                  </a:cubicBezTo>
                  <a:cubicBezTo>
                    <a:pt x="148" y="70"/>
                    <a:pt x="191" y="54"/>
                    <a:pt x="191" y="35"/>
                  </a:cubicBezTo>
                  <a:lnTo>
                    <a:pt x="191" y="0"/>
                  </a:lnTo>
                  <a:cubicBezTo>
                    <a:pt x="191" y="20"/>
                    <a:pt x="148" y="35"/>
                    <a:pt x="96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Dark_Money">
              <a:extLst>
                <a:ext uri="{FF2B5EF4-FFF2-40B4-BE49-F238E27FC236}">
                  <a16:creationId xmlns:a16="http://schemas.microsoft.com/office/drawing/2014/main" id="{0BF10DDF-6692-4E2C-8844-DB95BB3FFD34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6" y="415"/>
              <a:ext cx="84" cy="31"/>
            </a:xfrm>
            <a:custGeom>
              <a:avLst/>
              <a:gdLst>
                <a:gd name="T0" fmla="*/ 96 w 191"/>
                <a:gd name="T1" fmla="*/ 35 h 70"/>
                <a:gd name="T2" fmla="*/ 0 w 191"/>
                <a:gd name="T3" fmla="*/ 0 h 70"/>
                <a:gd name="T4" fmla="*/ 0 w 191"/>
                <a:gd name="T5" fmla="*/ 35 h 70"/>
                <a:gd name="T6" fmla="*/ 96 w 191"/>
                <a:gd name="T7" fmla="*/ 70 h 70"/>
                <a:gd name="T8" fmla="*/ 191 w 191"/>
                <a:gd name="T9" fmla="*/ 35 h 70"/>
                <a:gd name="T10" fmla="*/ 191 w 191"/>
                <a:gd name="T11" fmla="*/ 0 h 70"/>
                <a:gd name="T12" fmla="*/ 96 w 191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70">
                  <a:moveTo>
                    <a:pt x="96" y="35"/>
                  </a:moveTo>
                  <a:cubicBezTo>
                    <a:pt x="43" y="35"/>
                    <a:pt x="0" y="19"/>
                    <a:pt x="0" y="0"/>
                  </a:cubicBezTo>
                  <a:lnTo>
                    <a:pt x="0" y="35"/>
                  </a:lnTo>
                  <a:cubicBezTo>
                    <a:pt x="0" y="54"/>
                    <a:pt x="43" y="70"/>
                    <a:pt x="96" y="70"/>
                  </a:cubicBezTo>
                  <a:cubicBezTo>
                    <a:pt x="148" y="70"/>
                    <a:pt x="191" y="54"/>
                    <a:pt x="191" y="35"/>
                  </a:cubicBezTo>
                  <a:lnTo>
                    <a:pt x="191" y="0"/>
                  </a:lnTo>
                  <a:cubicBezTo>
                    <a:pt x="191" y="19"/>
                    <a:pt x="148" y="35"/>
                    <a:pt x="96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ark_Money">
              <a:extLst>
                <a:ext uri="{FF2B5EF4-FFF2-40B4-BE49-F238E27FC236}">
                  <a16:creationId xmlns:a16="http://schemas.microsoft.com/office/drawing/2014/main" id="{68E8CD71-46B8-45E5-AF34-3A82D87B237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76" y="446"/>
              <a:ext cx="84" cy="30"/>
            </a:xfrm>
            <a:custGeom>
              <a:avLst/>
              <a:gdLst>
                <a:gd name="T0" fmla="*/ 96 w 191"/>
                <a:gd name="T1" fmla="*/ 34 h 69"/>
                <a:gd name="T2" fmla="*/ 0 w 191"/>
                <a:gd name="T3" fmla="*/ 0 h 69"/>
                <a:gd name="T4" fmla="*/ 0 w 191"/>
                <a:gd name="T5" fmla="*/ 34 h 69"/>
                <a:gd name="T6" fmla="*/ 96 w 191"/>
                <a:gd name="T7" fmla="*/ 69 h 69"/>
                <a:gd name="T8" fmla="*/ 191 w 191"/>
                <a:gd name="T9" fmla="*/ 34 h 69"/>
                <a:gd name="T10" fmla="*/ 191 w 191"/>
                <a:gd name="T11" fmla="*/ 0 h 69"/>
                <a:gd name="T12" fmla="*/ 96 w 191"/>
                <a:gd name="T1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69">
                  <a:moveTo>
                    <a:pt x="96" y="34"/>
                  </a:moveTo>
                  <a:cubicBezTo>
                    <a:pt x="43" y="34"/>
                    <a:pt x="0" y="19"/>
                    <a:pt x="0" y="0"/>
                  </a:cubicBezTo>
                  <a:lnTo>
                    <a:pt x="0" y="34"/>
                  </a:lnTo>
                  <a:cubicBezTo>
                    <a:pt x="0" y="53"/>
                    <a:pt x="43" y="69"/>
                    <a:pt x="96" y="69"/>
                  </a:cubicBezTo>
                  <a:cubicBezTo>
                    <a:pt x="148" y="69"/>
                    <a:pt x="191" y="53"/>
                    <a:pt x="191" y="34"/>
                  </a:cubicBezTo>
                  <a:lnTo>
                    <a:pt x="191" y="0"/>
                  </a:lnTo>
                  <a:cubicBezTo>
                    <a:pt x="191" y="19"/>
                    <a:pt x="148" y="34"/>
                    <a:pt x="96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ark_Money">
              <a:extLst>
                <a:ext uri="{FF2B5EF4-FFF2-40B4-BE49-F238E27FC236}">
                  <a16:creationId xmlns:a16="http://schemas.microsoft.com/office/drawing/2014/main" id="{AA324691-8476-47AD-86FA-ACB6D57B4C0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76" y="338"/>
              <a:ext cx="84" cy="46"/>
            </a:xfrm>
            <a:custGeom>
              <a:avLst/>
              <a:gdLst>
                <a:gd name="T0" fmla="*/ 96 w 191"/>
                <a:gd name="T1" fmla="*/ 0 h 104"/>
                <a:gd name="T2" fmla="*/ 0 w 191"/>
                <a:gd name="T3" fmla="*/ 34 h 104"/>
                <a:gd name="T4" fmla="*/ 0 w 191"/>
                <a:gd name="T5" fmla="*/ 69 h 104"/>
                <a:gd name="T6" fmla="*/ 96 w 191"/>
                <a:gd name="T7" fmla="*/ 104 h 104"/>
                <a:gd name="T8" fmla="*/ 191 w 191"/>
                <a:gd name="T9" fmla="*/ 69 h 104"/>
                <a:gd name="T10" fmla="*/ 191 w 191"/>
                <a:gd name="T11" fmla="*/ 34 h 104"/>
                <a:gd name="T12" fmla="*/ 96 w 191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04">
                  <a:moveTo>
                    <a:pt x="96" y="0"/>
                  </a:moveTo>
                  <a:cubicBezTo>
                    <a:pt x="43" y="0"/>
                    <a:pt x="0" y="15"/>
                    <a:pt x="0" y="34"/>
                  </a:cubicBezTo>
                  <a:lnTo>
                    <a:pt x="0" y="69"/>
                  </a:lnTo>
                  <a:cubicBezTo>
                    <a:pt x="0" y="88"/>
                    <a:pt x="43" y="104"/>
                    <a:pt x="96" y="104"/>
                  </a:cubicBezTo>
                  <a:cubicBezTo>
                    <a:pt x="149" y="104"/>
                    <a:pt x="191" y="88"/>
                    <a:pt x="191" y="69"/>
                  </a:cubicBezTo>
                  <a:lnTo>
                    <a:pt x="191" y="34"/>
                  </a:lnTo>
                  <a:cubicBezTo>
                    <a:pt x="191" y="15"/>
                    <a:pt x="149" y="0"/>
                    <a:pt x="9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Dark_Money">
              <a:extLst>
                <a:ext uri="{FF2B5EF4-FFF2-40B4-BE49-F238E27FC236}">
                  <a16:creationId xmlns:a16="http://schemas.microsoft.com/office/drawing/2014/main" id="{5C0AA6D5-DBD2-462E-B72E-40DA0B0A4E12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76" y="384"/>
              <a:ext cx="84" cy="31"/>
            </a:xfrm>
            <a:custGeom>
              <a:avLst/>
              <a:gdLst>
                <a:gd name="T0" fmla="*/ 96 w 191"/>
                <a:gd name="T1" fmla="*/ 34 h 69"/>
                <a:gd name="T2" fmla="*/ 0 w 191"/>
                <a:gd name="T3" fmla="*/ 0 h 69"/>
                <a:gd name="T4" fmla="*/ 0 w 191"/>
                <a:gd name="T5" fmla="*/ 34 h 69"/>
                <a:gd name="T6" fmla="*/ 96 w 191"/>
                <a:gd name="T7" fmla="*/ 69 h 69"/>
                <a:gd name="T8" fmla="*/ 191 w 191"/>
                <a:gd name="T9" fmla="*/ 34 h 69"/>
                <a:gd name="T10" fmla="*/ 191 w 191"/>
                <a:gd name="T11" fmla="*/ 0 h 69"/>
                <a:gd name="T12" fmla="*/ 96 w 191"/>
                <a:gd name="T1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69">
                  <a:moveTo>
                    <a:pt x="96" y="34"/>
                  </a:moveTo>
                  <a:cubicBezTo>
                    <a:pt x="43" y="34"/>
                    <a:pt x="0" y="19"/>
                    <a:pt x="0" y="0"/>
                  </a:cubicBezTo>
                  <a:lnTo>
                    <a:pt x="0" y="34"/>
                  </a:lnTo>
                  <a:cubicBezTo>
                    <a:pt x="0" y="54"/>
                    <a:pt x="43" y="69"/>
                    <a:pt x="96" y="69"/>
                  </a:cubicBezTo>
                  <a:cubicBezTo>
                    <a:pt x="149" y="69"/>
                    <a:pt x="191" y="54"/>
                    <a:pt x="191" y="34"/>
                  </a:cubicBezTo>
                  <a:lnTo>
                    <a:pt x="191" y="0"/>
                  </a:lnTo>
                  <a:cubicBezTo>
                    <a:pt x="191" y="19"/>
                    <a:pt x="149" y="34"/>
                    <a:pt x="96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Dark_Money">
              <a:extLst>
                <a:ext uri="{FF2B5EF4-FFF2-40B4-BE49-F238E27FC236}">
                  <a16:creationId xmlns:a16="http://schemas.microsoft.com/office/drawing/2014/main" id="{795C4F44-FA42-40DF-83FB-67C8E1582B0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76" y="415"/>
              <a:ext cx="84" cy="31"/>
            </a:xfrm>
            <a:custGeom>
              <a:avLst/>
              <a:gdLst>
                <a:gd name="T0" fmla="*/ 96 w 191"/>
                <a:gd name="T1" fmla="*/ 35 h 70"/>
                <a:gd name="T2" fmla="*/ 0 w 191"/>
                <a:gd name="T3" fmla="*/ 0 h 70"/>
                <a:gd name="T4" fmla="*/ 0 w 191"/>
                <a:gd name="T5" fmla="*/ 35 h 70"/>
                <a:gd name="T6" fmla="*/ 96 w 191"/>
                <a:gd name="T7" fmla="*/ 70 h 70"/>
                <a:gd name="T8" fmla="*/ 191 w 191"/>
                <a:gd name="T9" fmla="*/ 35 h 70"/>
                <a:gd name="T10" fmla="*/ 191 w 191"/>
                <a:gd name="T11" fmla="*/ 0 h 70"/>
                <a:gd name="T12" fmla="*/ 96 w 191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70">
                  <a:moveTo>
                    <a:pt x="96" y="35"/>
                  </a:moveTo>
                  <a:cubicBezTo>
                    <a:pt x="43" y="35"/>
                    <a:pt x="0" y="19"/>
                    <a:pt x="0" y="0"/>
                  </a:cubicBezTo>
                  <a:lnTo>
                    <a:pt x="0" y="35"/>
                  </a:lnTo>
                  <a:cubicBezTo>
                    <a:pt x="0" y="54"/>
                    <a:pt x="43" y="70"/>
                    <a:pt x="96" y="70"/>
                  </a:cubicBezTo>
                  <a:cubicBezTo>
                    <a:pt x="149" y="70"/>
                    <a:pt x="191" y="54"/>
                    <a:pt x="191" y="35"/>
                  </a:cubicBezTo>
                  <a:lnTo>
                    <a:pt x="191" y="0"/>
                  </a:lnTo>
                  <a:cubicBezTo>
                    <a:pt x="191" y="19"/>
                    <a:pt x="149" y="35"/>
                    <a:pt x="96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Dark_Money">
              <a:extLst>
                <a:ext uri="{FF2B5EF4-FFF2-40B4-BE49-F238E27FC236}">
                  <a16:creationId xmlns:a16="http://schemas.microsoft.com/office/drawing/2014/main" id="{A7BBF1D4-C82E-48B4-88F1-FFEF81D8DF1C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76" y="446"/>
              <a:ext cx="84" cy="30"/>
            </a:xfrm>
            <a:custGeom>
              <a:avLst/>
              <a:gdLst>
                <a:gd name="T0" fmla="*/ 96 w 191"/>
                <a:gd name="T1" fmla="*/ 34 h 69"/>
                <a:gd name="T2" fmla="*/ 0 w 191"/>
                <a:gd name="T3" fmla="*/ 0 h 69"/>
                <a:gd name="T4" fmla="*/ 0 w 191"/>
                <a:gd name="T5" fmla="*/ 34 h 69"/>
                <a:gd name="T6" fmla="*/ 96 w 191"/>
                <a:gd name="T7" fmla="*/ 69 h 69"/>
                <a:gd name="T8" fmla="*/ 191 w 191"/>
                <a:gd name="T9" fmla="*/ 34 h 69"/>
                <a:gd name="T10" fmla="*/ 191 w 191"/>
                <a:gd name="T11" fmla="*/ 0 h 69"/>
                <a:gd name="T12" fmla="*/ 96 w 191"/>
                <a:gd name="T1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69">
                  <a:moveTo>
                    <a:pt x="96" y="34"/>
                  </a:moveTo>
                  <a:cubicBezTo>
                    <a:pt x="43" y="34"/>
                    <a:pt x="0" y="19"/>
                    <a:pt x="0" y="0"/>
                  </a:cubicBezTo>
                  <a:lnTo>
                    <a:pt x="0" y="34"/>
                  </a:lnTo>
                  <a:cubicBezTo>
                    <a:pt x="0" y="53"/>
                    <a:pt x="43" y="69"/>
                    <a:pt x="96" y="69"/>
                  </a:cubicBezTo>
                  <a:cubicBezTo>
                    <a:pt x="149" y="69"/>
                    <a:pt x="191" y="53"/>
                    <a:pt x="191" y="34"/>
                  </a:cubicBezTo>
                  <a:lnTo>
                    <a:pt x="191" y="0"/>
                  </a:lnTo>
                  <a:cubicBezTo>
                    <a:pt x="191" y="19"/>
                    <a:pt x="149" y="34"/>
                    <a:pt x="96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ark_Money">
              <a:extLst>
                <a:ext uri="{FF2B5EF4-FFF2-40B4-BE49-F238E27FC236}">
                  <a16:creationId xmlns:a16="http://schemas.microsoft.com/office/drawing/2014/main" id="{53A88744-B54B-4A78-8E9D-4D558C538518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-4" y="131"/>
              <a:ext cx="432" cy="330"/>
            </a:xfrm>
            <a:custGeom>
              <a:avLst/>
              <a:gdLst>
                <a:gd name="T0" fmla="*/ 979 w 979"/>
                <a:gd name="T1" fmla="*/ 434 h 746"/>
                <a:gd name="T2" fmla="*/ 654 w 979"/>
                <a:gd name="T3" fmla="*/ 0 h 746"/>
                <a:gd name="T4" fmla="*/ 654 w 979"/>
                <a:gd name="T5" fmla="*/ 0 h 746"/>
                <a:gd name="T6" fmla="*/ 653 w 979"/>
                <a:gd name="T7" fmla="*/ 0 h 746"/>
                <a:gd name="T8" fmla="*/ 376 w 979"/>
                <a:gd name="T9" fmla="*/ 0 h 746"/>
                <a:gd name="T10" fmla="*/ 375 w 979"/>
                <a:gd name="T11" fmla="*/ 0 h 746"/>
                <a:gd name="T12" fmla="*/ 375 w 979"/>
                <a:gd name="T13" fmla="*/ 0 h 746"/>
                <a:gd name="T14" fmla="*/ 29 w 979"/>
                <a:gd name="T15" fmla="*/ 555 h 746"/>
                <a:gd name="T16" fmla="*/ 219 w 979"/>
                <a:gd name="T17" fmla="*/ 746 h 746"/>
                <a:gd name="T18" fmla="*/ 810 w 979"/>
                <a:gd name="T19" fmla="*/ 746 h 746"/>
                <a:gd name="T20" fmla="*/ 827 w 979"/>
                <a:gd name="T21" fmla="*/ 745 h 746"/>
                <a:gd name="T22" fmla="*/ 827 w 979"/>
                <a:gd name="T23" fmla="*/ 537 h 746"/>
                <a:gd name="T24" fmla="*/ 827 w 979"/>
                <a:gd name="T25" fmla="*/ 502 h 746"/>
                <a:gd name="T26" fmla="*/ 957 w 979"/>
                <a:gd name="T27" fmla="*/ 433 h 746"/>
                <a:gd name="T28" fmla="*/ 979 w 979"/>
                <a:gd name="T29" fmla="*/ 434 h 746"/>
                <a:gd name="T30" fmla="*/ 549 w 979"/>
                <a:gd name="T31" fmla="*/ 624 h 746"/>
                <a:gd name="T32" fmla="*/ 479 w 979"/>
                <a:gd name="T33" fmla="*/ 624 h 746"/>
                <a:gd name="T34" fmla="*/ 479 w 979"/>
                <a:gd name="T35" fmla="*/ 554 h 746"/>
                <a:gd name="T36" fmla="*/ 549 w 979"/>
                <a:gd name="T37" fmla="*/ 554 h 746"/>
                <a:gd name="T38" fmla="*/ 549 w 979"/>
                <a:gd name="T39" fmla="*/ 624 h 746"/>
                <a:gd name="T40" fmla="*/ 600 w 979"/>
                <a:gd name="T41" fmla="*/ 416 h 746"/>
                <a:gd name="T42" fmla="*/ 549 w 979"/>
                <a:gd name="T43" fmla="*/ 502 h 746"/>
                <a:gd name="T44" fmla="*/ 479 w 979"/>
                <a:gd name="T45" fmla="*/ 502 h 746"/>
                <a:gd name="T46" fmla="*/ 557 w 979"/>
                <a:gd name="T47" fmla="*/ 361 h 746"/>
                <a:gd name="T48" fmla="*/ 601 w 979"/>
                <a:gd name="T49" fmla="*/ 294 h 746"/>
                <a:gd name="T50" fmla="*/ 514 w 979"/>
                <a:gd name="T51" fmla="*/ 207 h 746"/>
                <a:gd name="T52" fmla="*/ 427 w 979"/>
                <a:gd name="T53" fmla="*/ 294 h 746"/>
                <a:gd name="T54" fmla="*/ 358 w 979"/>
                <a:gd name="T55" fmla="*/ 294 h 746"/>
                <a:gd name="T56" fmla="*/ 514 w 979"/>
                <a:gd name="T57" fmla="*/ 138 h 746"/>
                <a:gd name="T58" fmla="*/ 670 w 979"/>
                <a:gd name="T59" fmla="*/ 294 h 746"/>
                <a:gd name="T60" fmla="*/ 600 w 979"/>
                <a:gd name="T61" fmla="*/ 4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9" h="746">
                  <a:moveTo>
                    <a:pt x="979" y="434"/>
                  </a:moveTo>
                  <a:cubicBezTo>
                    <a:pt x="945" y="337"/>
                    <a:pt x="861" y="187"/>
                    <a:pt x="654" y="0"/>
                  </a:cubicBezTo>
                  <a:lnTo>
                    <a:pt x="654" y="0"/>
                  </a:lnTo>
                  <a:lnTo>
                    <a:pt x="653" y="0"/>
                  </a:lnTo>
                  <a:lnTo>
                    <a:pt x="376" y="0"/>
                  </a:lnTo>
                  <a:lnTo>
                    <a:pt x="375" y="0"/>
                  </a:lnTo>
                  <a:lnTo>
                    <a:pt x="375" y="0"/>
                  </a:lnTo>
                  <a:cubicBezTo>
                    <a:pt x="0" y="338"/>
                    <a:pt x="29" y="555"/>
                    <a:pt x="29" y="555"/>
                  </a:cubicBezTo>
                  <a:cubicBezTo>
                    <a:pt x="29" y="661"/>
                    <a:pt x="114" y="746"/>
                    <a:pt x="219" y="746"/>
                  </a:cubicBezTo>
                  <a:lnTo>
                    <a:pt x="810" y="746"/>
                  </a:lnTo>
                  <a:cubicBezTo>
                    <a:pt x="815" y="746"/>
                    <a:pt x="821" y="746"/>
                    <a:pt x="827" y="745"/>
                  </a:cubicBezTo>
                  <a:lnTo>
                    <a:pt x="827" y="537"/>
                  </a:lnTo>
                  <a:lnTo>
                    <a:pt x="827" y="502"/>
                  </a:lnTo>
                  <a:cubicBezTo>
                    <a:pt x="827" y="451"/>
                    <a:pt x="897" y="433"/>
                    <a:pt x="957" y="433"/>
                  </a:cubicBezTo>
                  <a:cubicBezTo>
                    <a:pt x="964" y="433"/>
                    <a:pt x="971" y="433"/>
                    <a:pt x="979" y="434"/>
                  </a:cubicBezTo>
                  <a:close/>
                  <a:moveTo>
                    <a:pt x="549" y="624"/>
                  </a:moveTo>
                  <a:lnTo>
                    <a:pt x="479" y="624"/>
                  </a:lnTo>
                  <a:lnTo>
                    <a:pt x="479" y="554"/>
                  </a:lnTo>
                  <a:lnTo>
                    <a:pt x="549" y="554"/>
                  </a:lnTo>
                  <a:lnTo>
                    <a:pt x="549" y="624"/>
                  </a:lnTo>
                  <a:close/>
                  <a:moveTo>
                    <a:pt x="600" y="416"/>
                  </a:moveTo>
                  <a:cubicBezTo>
                    <a:pt x="570" y="439"/>
                    <a:pt x="549" y="456"/>
                    <a:pt x="549" y="502"/>
                  </a:cubicBezTo>
                  <a:lnTo>
                    <a:pt x="479" y="502"/>
                  </a:lnTo>
                  <a:cubicBezTo>
                    <a:pt x="479" y="422"/>
                    <a:pt x="524" y="387"/>
                    <a:pt x="557" y="361"/>
                  </a:cubicBezTo>
                  <a:cubicBezTo>
                    <a:pt x="587" y="338"/>
                    <a:pt x="601" y="326"/>
                    <a:pt x="601" y="294"/>
                  </a:cubicBezTo>
                  <a:cubicBezTo>
                    <a:pt x="601" y="233"/>
                    <a:pt x="575" y="207"/>
                    <a:pt x="514" y="207"/>
                  </a:cubicBezTo>
                  <a:cubicBezTo>
                    <a:pt x="453" y="207"/>
                    <a:pt x="427" y="233"/>
                    <a:pt x="427" y="294"/>
                  </a:cubicBezTo>
                  <a:lnTo>
                    <a:pt x="358" y="294"/>
                  </a:lnTo>
                  <a:cubicBezTo>
                    <a:pt x="358" y="195"/>
                    <a:pt x="415" y="138"/>
                    <a:pt x="514" y="138"/>
                  </a:cubicBezTo>
                  <a:cubicBezTo>
                    <a:pt x="613" y="138"/>
                    <a:pt x="670" y="195"/>
                    <a:pt x="670" y="294"/>
                  </a:cubicBezTo>
                  <a:cubicBezTo>
                    <a:pt x="670" y="361"/>
                    <a:pt x="631" y="392"/>
                    <a:pt x="600" y="4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Dark_Money">
              <a:extLst>
                <a:ext uri="{FF2B5EF4-FFF2-40B4-BE49-F238E27FC236}">
                  <a16:creationId xmlns:a16="http://schemas.microsoft.com/office/drawing/2014/main" id="{2A3ECDC8-CC16-48EC-A89C-FBCC739298C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8" y="8"/>
              <a:ext cx="249" cy="92"/>
            </a:xfrm>
            <a:custGeom>
              <a:avLst/>
              <a:gdLst>
                <a:gd name="T0" fmla="*/ 282 w 564"/>
                <a:gd name="T1" fmla="*/ 209 h 209"/>
                <a:gd name="T2" fmla="*/ 282 w 564"/>
                <a:gd name="T3" fmla="*/ 209 h 209"/>
                <a:gd name="T4" fmla="*/ 282 w 564"/>
                <a:gd name="T5" fmla="*/ 209 h 209"/>
                <a:gd name="T6" fmla="*/ 283 w 564"/>
                <a:gd name="T7" fmla="*/ 209 h 209"/>
                <a:gd name="T8" fmla="*/ 283 w 564"/>
                <a:gd name="T9" fmla="*/ 209 h 209"/>
                <a:gd name="T10" fmla="*/ 422 w 564"/>
                <a:gd name="T11" fmla="*/ 209 h 209"/>
                <a:gd name="T12" fmla="*/ 508 w 564"/>
                <a:gd name="T13" fmla="*/ 35 h 209"/>
                <a:gd name="T14" fmla="*/ 404 w 564"/>
                <a:gd name="T15" fmla="*/ 0 h 209"/>
                <a:gd name="T16" fmla="*/ 282 w 564"/>
                <a:gd name="T17" fmla="*/ 35 h 209"/>
                <a:gd name="T18" fmla="*/ 160 w 564"/>
                <a:gd name="T19" fmla="*/ 0 h 209"/>
                <a:gd name="T20" fmla="*/ 56 w 564"/>
                <a:gd name="T21" fmla="*/ 35 h 209"/>
                <a:gd name="T22" fmla="*/ 143 w 564"/>
                <a:gd name="T23" fmla="*/ 209 h 209"/>
                <a:gd name="T24" fmla="*/ 282 w 564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09">
                  <a:moveTo>
                    <a:pt x="282" y="209"/>
                  </a:moveTo>
                  <a:lnTo>
                    <a:pt x="282" y="209"/>
                  </a:lnTo>
                  <a:lnTo>
                    <a:pt x="282" y="209"/>
                  </a:lnTo>
                  <a:lnTo>
                    <a:pt x="283" y="209"/>
                  </a:lnTo>
                  <a:lnTo>
                    <a:pt x="283" y="209"/>
                  </a:lnTo>
                  <a:lnTo>
                    <a:pt x="422" y="209"/>
                  </a:lnTo>
                  <a:cubicBezTo>
                    <a:pt x="422" y="209"/>
                    <a:pt x="564" y="63"/>
                    <a:pt x="508" y="35"/>
                  </a:cubicBezTo>
                  <a:cubicBezTo>
                    <a:pt x="473" y="17"/>
                    <a:pt x="432" y="0"/>
                    <a:pt x="404" y="0"/>
                  </a:cubicBezTo>
                  <a:cubicBezTo>
                    <a:pt x="369" y="0"/>
                    <a:pt x="334" y="35"/>
                    <a:pt x="282" y="35"/>
                  </a:cubicBezTo>
                  <a:cubicBezTo>
                    <a:pt x="230" y="35"/>
                    <a:pt x="195" y="0"/>
                    <a:pt x="160" y="0"/>
                  </a:cubicBezTo>
                  <a:cubicBezTo>
                    <a:pt x="133" y="0"/>
                    <a:pt x="91" y="17"/>
                    <a:pt x="56" y="35"/>
                  </a:cubicBezTo>
                  <a:cubicBezTo>
                    <a:pt x="0" y="63"/>
                    <a:pt x="143" y="209"/>
                    <a:pt x="143" y="209"/>
                  </a:cubicBezTo>
                  <a:lnTo>
                    <a:pt x="282" y="2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7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-14093" y="29646"/>
            <a:ext cx="12191999" cy="936000"/>
          </a:xfrm>
          <a:prstGeom prst="rect">
            <a:avLst/>
          </a:prstGeom>
          <a:solidFill>
            <a:srgbClr val="235736"/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chemeClr val="bg1"/>
                </a:solidFill>
                <a:latin typeface="Fira Sans" panose="020B0503050000020004" pitchFamily="34" charset="0"/>
              </a:rPr>
              <a:t>Despite the availability of clear guidelines on malaria case management, malaria Quality of Care in Kano state is suboptimal…</a:t>
            </a:r>
            <a:endParaRPr lang="en-US" b="1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F2912-3160-46E8-8C51-74F1DC59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74" y="2384186"/>
            <a:ext cx="2587507" cy="3226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AutoShape 249">
            <a:extLst>
              <a:ext uri="{FF2B5EF4-FFF2-40B4-BE49-F238E27FC236}">
                <a16:creationId xmlns:a16="http://schemas.microsoft.com/office/drawing/2014/main" id="{B1266656-917A-4101-9761-86F8A9DBC4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28" y="1787606"/>
            <a:ext cx="12096000" cy="0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utoShape 250">
            <a:extLst>
              <a:ext uri="{FF2B5EF4-FFF2-40B4-BE49-F238E27FC236}">
                <a16:creationId xmlns:a16="http://schemas.microsoft.com/office/drawing/2014/main" id="{5685950F-DF87-4F7E-B536-519BA51A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57" y="1185098"/>
            <a:ext cx="10972021" cy="60373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733" tIns="0" rIns="67733" bIns="0" anchor="t" anchorCtr="0">
            <a:noAutofit/>
          </a:bodyPr>
          <a:lstStyle/>
          <a:p>
            <a:pPr defTabSz="676723">
              <a:spcBef>
                <a:spcPts val="453"/>
              </a:spcBef>
              <a:buClr>
                <a:srgbClr val="000000"/>
              </a:buClr>
              <a:defRPr/>
            </a:pPr>
            <a:r>
              <a:rPr lang="en-US" sz="1481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 ensure optimal Malaria QoC, the guidelines </a:t>
            </a:r>
            <a:r>
              <a:rPr lang="en-GB" sz="1481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re-emphasize the need for specific antimalarial treatment, the capacity to manage complications and the ability to monitor or provide other forms of supportive care…</a:t>
            </a:r>
            <a:endParaRPr lang="en-US" sz="1481" b="1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AF1A2-2BD9-47ED-A60E-EC6FFC4CB682}"/>
              </a:ext>
            </a:extLst>
          </p:cNvPr>
          <p:cNvCxnSpPr>
            <a:cxnSpLocks/>
          </p:cNvCxnSpPr>
          <p:nvPr/>
        </p:nvCxnSpPr>
        <p:spPr>
          <a:xfrm>
            <a:off x="0" y="6295504"/>
            <a:ext cx="12223102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9BE1-0376-4C89-AA46-908A697F32E4}"/>
              </a:ext>
            </a:extLst>
          </p:cNvPr>
          <p:cNvCxnSpPr>
            <a:cxnSpLocks/>
          </p:cNvCxnSpPr>
          <p:nvPr/>
        </p:nvCxnSpPr>
        <p:spPr>
          <a:xfrm>
            <a:off x="6401754" y="1904614"/>
            <a:ext cx="0" cy="432000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63F0B87-50DA-444F-8A02-EF5924D04257}"/>
              </a:ext>
            </a:extLst>
          </p:cNvPr>
          <p:cNvSpPr/>
          <p:nvPr/>
        </p:nvSpPr>
        <p:spPr bwMode="auto">
          <a:xfrm>
            <a:off x="6174579" y="1787606"/>
            <a:ext cx="480158" cy="421523"/>
          </a:xfrm>
          <a:prstGeom prst="ellipse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98772" indent="-101594" algn="ctr" defTabSz="583227">
              <a:buClr>
                <a:srgbClr val="204024"/>
              </a:buClr>
              <a:buSzPct val="125000"/>
              <a:buFont typeface="Arial" pitchFamily="34" charset="0"/>
              <a:buChar char="•"/>
              <a:defRPr/>
            </a:pPr>
            <a:endParaRPr lang="en-NG" sz="1481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Chevron 108">
            <a:extLst>
              <a:ext uri="{FF2B5EF4-FFF2-40B4-BE49-F238E27FC236}">
                <a16:creationId xmlns:a16="http://schemas.microsoft.com/office/drawing/2014/main" id="{193F296B-3011-4A99-835C-A956F9F4E7D2}"/>
              </a:ext>
            </a:extLst>
          </p:cNvPr>
          <p:cNvSpPr/>
          <p:nvPr/>
        </p:nvSpPr>
        <p:spPr bwMode="gray">
          <a:xfrm>
            <a:off x="6409709" y="1857180"/>
            <a:ext cx="184893" cy="243730"/>
          </a:xfrm>
          <a:prstGeom prst="chevron">
            <a:avLst/>
          </a:prstGeom>
          <a:solidFill>
            <a:srgbClr val="235736"/>
          </a:solidFill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20" tIns="54187" rIns="0" bIns="54187" anchor="ctr">
            <a:noAutofit/>
          </a:bodyPr>
          <a:lstStyle/>
          <a:p>
            <a:pPr defTabSz="677296">
              <a:defRPr/>
            </a:pPr>
            <a:endParaRPr lang="en-US" sz="1481" b="1" ker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Chevron 109">
            <a:extLst>
              <a:ext uri="{FF2B5EF4-FFF2-40B4-BE49-F238E27FC236}">
                <a16:creationId xmlns:a16="http://schemas.microsoft.com/office/drawing/2014/main" id="{7EA84285-9A90-4B57-8BC9-844032AFF827}"/>
              </a:ext>
            </a:extLst>
          </p:cNvPr>
          <p:cNvSpPr/>
          <p:nvPr/>
        </p:nvSpPr>
        <p:spPr bwMode="gray">
          <a:xfrm>
            <a:off x="6295678" y="1910231"/>
            <a:ext cx="134221" cy="17693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20" tIns="54187" rIns="0" bIns="54187" anchor="ctr">
            <a:noAutofit/>
          </a:bodyPr>
          <a:lstStyle/>
          <a:p>
            <a:pPr defTabSz="677296">
              <a:defRPr/>
            </a:pPr>
            <a:endParaRPr lang="en-US" sz="1481" b="1" kern="0">
              <a:solidFill>
                <a:srgbClr val="00296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84D94-B1CA-43F9-841D-1923F68F5CB8}"/>
              </a:ext>
            </a:extLst>
          </p:cNvPr>
          <p:cNvSpPr txBox="1"/>
          <p:nvPr/>
        </p:nvSpPr>
        <p:spPr>
          <a:xfrm>
            <a:off x="6654737" y="2267290"/>
            <a:ext cx="5222084" cy="3405612"/>
          </a:xfrm>
          <a:prstGeom prst="rect">
            <a:avLst/>
          </a:prstGeom>
          <a:noFill/>
          <a:ln>
            <a:noFill/>
          </a:ln>
        </p:spPr>
        <p:txBody>
          <a:bodyPr wrap="square" lIns="67733" tIns="25399" rIns="0" bIns="25399" rtlCol="0" anchor="t">
            <a:noAutofit/>
          </a:bodyPr>
          <a:lstStyle/>
          <a:p>
            <a:pPr marL="285750" indent="-285750" defTabSz="507972">
              <a:spcBef>
                <a:spcPts val="222"/>
              </a:spcBef>
              <a:spcAft>
                <a:spcPts val="222"/>
              </a:spcAft>
              <a:buFont typeface="Wingdings" panose="05000000000000000000" pitchFamily="2" charset="2"/>
              <a:buChar char="§"/>
              <a:defRPr/>
            </a:pPr>
            <a:r>
              <a:rPr lang="en-GB" sz="1481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In 2020, cross sectional surveys from SHFs in the state identified:</a:t>
            </a:r>
          </a:p>
          <a:p>
            <a:pPr marL="727858" marR="0" lvl="0" indent="-402145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r>
              <a:rPr kumimoji="0" lang="en-GB" sz="1481" b="1" i="0" u="none" strike="noStrike" kern="0" cap="none" spc="0" normalizeH="0" baseline="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64% of the severe malaria cases were treated according to the guidelines</a:t>
            </a:r>
            <a:r>
              <a:rPr kumimoji="0" lang="en-GB" sz="1481" b="1" i="0" u="none" strike="noStrike" kern="0" cap="none" spc="0" normalizeH="0" baseline="3000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1    </a:t>
            </a:r>
          </a:p>
          <a:p>
            <a:pPr marL="611463" marR="0" lvl="0" indent="-285750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endParaRPr kumimoji="0" lang="en-GB" sz="1481" b="1" i="0" u="none" strike="noStrike" kern="0" cap="none" spc="0" normalizeH="0" baseline="30000" noProof="0">
              <a:ln>
                <a:noFill/>
              </a:ln>
              <a:solidFill>
                <a:srgbClr val="235736"/>
              </a:solidFill>
              <a:effectLst/>
              <a:uLnTx/>
              <a:uFillTx/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  <a:sym typeface="Arial"/>
            </a:endParaRPr>
          </a:p>
          <a:p>
            <a:pPr marL="727858" marR="0" lvl="0" indent="-402145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r>
              <a:rPr lang="en-GB" sz="1481" b="1" kern="0">
                <a:solidFill>
                  <a:srgbClr val="235736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Artesunate treatment for confirmed severe malaria patients was suboptimal (59.6%)</a:t>
            </a:r>
            <a:r>
              <a:rPr lang="en-GB" sz="1481" b="1" kern="0" baseline="30000">
                <a:solidFill>
                  <a:srgbClr val="235736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2</a:t>
            </a:r>
          </a:p>
          <a:p>
            <a:pPr marL="611463" marR="0" lvl="0" indent="-285750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endParaRPr kumimoji="0" lang="en-GB" sz="1481" b="1" i="0" u="none" strike="noStrike" kern="0" cap="none" spc="0" normalizeH="0" baseline="0" noProof="0">
              <a:ln>
                <a:noFill/>
              </a:ln>
              <a:solidFill>
                <a:srgbClr val="235736"/>
              </a:solidFill>
              <a:effectLst/>
              <a:uLnTx/>
              <a:uFillTx/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  <a:sym typeface="Arial"/>
            </a:endParaRPr>
          </a:p>
          <a:p>
            <a:pPr marL="727858" marR="0" lvl="0" indent="-402145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r>
              <a:rPr kumimoji="0" lang="en-GB" sz="1481" b="1" i="0" u="none" strike="noStrike" kern="0" cap="none" spc="0" normalizeH="0" baseline="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98% of HCWs had never used Rectal Artesunate Capsule (ARC)</a:t>
            </a:r>
            <a:r>
              <a:rPr kumimoji="0" lang="en-GB" sz="1481" b="1" i="0" u="none" strike="noStrike" kern="0" cap="none" spc="0" normalizeH="0" baseline="3000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2</a:t>
            </a:r>
          </a:p>
          <a:p>
            <a:pPr marL="727858" marR="0" lvl="0" indent="-402145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endParaRPr lang="en-GB" sz="1481" b="1" kern="0">
              <a:solidFill>
                <a:srgbClr val="235736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  <a:sym typeface="Arial"/>
            </a:endParaRPr>
          </a:p>
          <a:p>
            <a:pPr marL="727858" marR="0" lvl="0" indent="-402145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Wingdings" panose="05000000000000000000" pitchFamily="2" charset="2"/>
              <a:buChar char="q"/>
              <a:tabLst>
                <a:tab pos="664362" algn="l"/>
              </a:tabLst>
              <a:defRPr/>
            </a:pPr>
            <a:r>
              <a:rPr kumimoji="0" lang="en-GB" sz="1481" b="1" i="0" u="none" strike="noStrike" kern="0" cap="none" spc="0" normalizeH="0" baseline="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Only 4.4% of positive patients with severe malaria were treated with recommended oral ACT as a follow up</a:t>
            </a:r>
          </a:p>
          <a:p>
            <a:pPr marL="727858" marR="0" lvl="0" indent="-402145" algn="l" defTabSz="507972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222"/>
              </a:spcAft>
              <a:buClrTx/>
              <a:buSzTx/>
              <a:buFont typeface="Calibri" panose="020F0502020204030204" pitchFamily="34" charset="0"/>
              <a:buChar char="‒"/>
              <a:tabLst>
                <a:tab pos="664362" algn="l"/>
              </a:tabLst>
              <a:defRPr/>
            </a:pPr>
            <a:endParaRPr kumimoji="0" lang="en-GB" sz="1481" b="1" i="0" u="none" strike="noStrike" kern="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A36D0-EB33-46CC-B5DB-2187EF9E2909}"/>
              </a:ext>
            </a:extLst>
          </p:cNvPr>
          <p:cNvSpPr txBox="1"/>
          <p:nvPr/>
        </p:nvSpPr>
        <p:spPr>
          <a:xfrm>
            <a:off x="142942" y="1904615"/>
            <a:ext cx="3420295" cy="4319999"/>
          </a:xfrm>
          <a:prstGeom prst="rect">
            <a:avLst/>
          </a:prstGeom>
          <a:noFill/>
          <a:ln>
            <a:noFill/>
          </a:ln>
        </p:spPr>
        <p:txBody>
          <a:bodyPr wrap="square" lIns="67733" tIns="25399" rIns="0" bIns="25399" rtlCol="0" anchor="t">
            <a:noAutofit/>
          </a:bodyPr>
          <a:lstStyle/>
          <a:p>
            <a:pPr marL="135459" indent="-135459" defTabSz="507972">
              <a:spcBef>
                <a:spcPts val="222"/>
              </a:spcBef>
              <a:spcAft>
                <a:spcPts val="222"/>
              </a:spcAft>
              <a:buFont typeface="Wingdings" panose="05000000000000000000" pitchFamily="2" charset="2"/>
              <a:buChar char="§"/>
              <a:defRPr/>
            </a:pPr>
            <a:r>
              <a:rPr lang="en-US" sz="1481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Nigeria updated its Malaria </a:t>
            </a:r>
            <a:r>
              <a:rPr lang="en-US" sz="1481" kern="0" err="1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QoC</a:t>
            </a:r>
            <a:r>
              <a:rPr lang="en-US" sz="1481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 guidelines in 2020</a:t>
            </a:r>
          </a:p>
          <a:p>
            <a:pPr marL="135459" indent="-135459" defTabSz="507972">
              <a:spcBef>
                <a:spcPts val="222"/>
              </a:spcBef>
              <a:spcAft>
                <a:spcPts val="222"/>
              </a:spcAft>
              <a:buFont typeface="Wingdings" panose="05000000000000000000" pitchFamily="2" charset="2"/>
              <a:buChar char="§"/>
              <a:defRPr/>
            </a:pPr>
            <a:r>
              <a:rPr lang="en-GB" sz="1481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Key recommendations for severe malaria include:</a:t>
            </a:r>
          </a:p>
          <a:p>
            <a:pPr marL="592634" indent="-328066" defTabSz="507972">
              <a:spcBef>
                <a:spcPts val="222"/>
              </a:spcBef>
              <a:spcAft>
                <a:spcPts val="222"/>
              </a:spcAft>
              <a:buFont typeface="Wingdings" panose="05000000000000000000" pitchFamily="2" charset="2"/>
              <a:buChar char="v"/>
              <a:defRPr/>
            </a:pPr>
            <a:r>
              <a:rPr lang="en-GB" sz="1400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If diagnosis confirmation is not immediately feasible, treatment should commence while appropriate specimen should be obtained for subsequent testing</a:t>
            </a:r>
          </a:p>
          <a:p>
            <a:pPr marL="592634" indent="-328066" defTabSz="507972">
              <a:spcBef>
                <a:spcPts val="222"/>
              </a:spcBef>
              <a:spcAft>
                <a:spcPts val="222"/>
              </a:spcAft>
              <a:buFont typeface="Wingdings" panose="05000000000000000000" pitchFamily="2" charset="2"/>
              <a:buChar char="v"/>
              <a:defRPr/>
            </a:pPr>
            <a:r>
              <a:rPr lang="en-GB" sz="1400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All cases of severe malaria should be treated with I.V or I.M Artesunate for at least 24 hours</a:t>
            </a:r>
          </a:p>
          <a:p>
            <a:pPr marL="592634" indent="-328066" defTabSz="507972">
              <a:spcBef>
                <a:spcPts val="222"/>
              </a:spcBef>
              <a:spcAft>
                <a:spcPts val="222"/>
              </a:spcAft>
              <a:buFont typeface="Wingdings" panose="05000000000000000000" pitchFamily="2" charset="2"/>
              <a:buChar char="v"/>
              <a:defRPr/>
            </a:pPr>
            <a:r>
              <a:rPr lang="en-GB" sz="1400" kern="0">
                <a:solidFill>
                  <a:prstClr val="black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  <a:sym typeface="Arial"/>
              </a:rPr>
              <a:t>Where Artesunate is not available, severe malaria can be treated with Injection Artemether or Quinine as alternatives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4BAC4C-944A-429A-B349-EFEBFDE4E4E7}"/>
              </a:ext>
            </a:extLst>
          </p:cNvPr>
          <p:cNvCxnSpPr>
            <a:cxnSpLocks/>
          </p:cNvCxnSpPr>
          <p:nvPr/>
        </p:nvCxnSpPr>
        <p:spPr>
          <a:xfrm>
            <a:off x="63028" y="1016201"/>
            <a:ext cx="12096000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592738-30AD-4A18-BA44-B74672ED7494}"/>
              </a:ext>
            </a:extLst>
          </p:cNvPr>
          <p:cNvSpPr txBox="1"/>
          <p:nvPr/>
        </p:nvSpPr>
        <p:spPr>
          <a:xfrm>
            <a:off x="63028" y="6289342"/>
            <a:ext cx="11938472" cy="411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677296">
              <a:buClr>
                <a:srgbClr val="000000"/>
              </a:buClr>
              <a:buAutoNum type="arabicPeriod"/>
            </a:pP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Malaria QoC survey In 3 selected LGA’s </a:t>
            </a:r>
            <a:r>
              <a:rPr lang="en-GB" sz="1037" kern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Madobi</a:t>
            </a: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GB" sz="1037" kern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Dawakin</a:t>
            </a: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037" kern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Tofa</a:t>
            </a: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Kano </a:t>
            </a:r>
            <a:r>
              <a:rPr lang="en-GB" sz="1037" kern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municpal</a:t>
            </a:r>
            <a:endParaRPr lang="en-GB" sz="103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indent="-228600" defTabSz="677296">
              <a:buClr>
                <a:srgbClr val="000000"/>
              </a:buClr>
              <a:buAutoNum type="arabicPeriod"/>
            </a:pP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GB" sz="1037" kern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Ojo</a:t>
            </a: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A.A., Maxwell, K., </a:t>
            </a:r>
            <a:r>
              <a:rPr lang="en-GB" sz="1037" kern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Oresanya</a:t>
            </a:r>
            <a:r>
              <a:rPr lang="en-GB" sz="103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O. et al. Health systems readiness and quality of inpatient malaria case-management in Kano State, Nigeria. Malar J 19, 384 (2020). https://doi.org/10.1186/s12936-020-03449-5</a:t>
            </a:r>
          </a:p>
        </p:txBody>
      </p:sp>
    </p:spTree>
    <p:extLst>
      <p:ext uri="{BB962C8B-B14F-4D97-AF65-F5344CB8AC3E}">
        <p14:creationId xmlns:p14="http://schemas.microsoft.com/office/powerpoint/2010/main" val="404876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74066"/>
          </a:xfrm>
          <a:prstGeom prst="rect">
            <a:avLst/>
          </a:prstGeom>
          <a:solidFill>
            <a:srgbClr val="235736"/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chemeClr val="bg1"/>
                </a:solidFill>
                <a:latin typeface="Fira Sans" panose="020B0503050000020004" pitchFamily="34" charset="0"/>
              </a:rPr>
              <a:t>Continuum of care for severe malaria in Kano state and challenges  </a:t>
            </a:r>
            <a:endParaRPr lang="en-US" b="1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C9341-5BBE-4784-993C-A5D5FE9866FD}"/>
              </a:ext>
            </a:extLst>
          </p:cNvPr>
          <p:cNvSpPr txBox="1"/>
          <p:nvPr/>
        </p:nvSpPr>
        <p:spPr>
          <a:xfrm>
            <a:off x="249107" y="2771866"/>
            <a:ext cx="3807867" cy="35625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>
                <a:solidFill>
                  <a:prstClr val="black"/>
                </a:solidFill>
                <a:latin typeface="Calibri"/>
              </a:rPr>
              <a:t>Delayed presentation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: days after onset; home treatment/self medication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>
                <a:solidFill>
                  <a:prstClr val="black"/>
                </a:solidFill>
                <a:latin typeface="Calibri"/>
              </a:rPr>
              <a:t>Inappropriate care seeking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: PPMV’s or traditional medicine sellers where QOC and care practices are poor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>
                <a:solidFill>
                  <a:prstClr val="black"/>
                </a:solidFill>
                <a:latin typeface="Calibri"/>
              </a:rPr>
              <a:t>Patients are usually admitted 5-7 days 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from onset of symptoms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>
                <a:solidFill>
                  <a:prstClr val="black"/>
                </a:solidFill>
                <a:latin typeface="Calibri"/>
              </a:rPr>
              <a:t>Most patients are given either IM artemether or AL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, as pre-referral treatment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US" sz="1400" b="1" kern="0">
                <a:solidFill>
                  <a:prstClr val="black"/>
                </a:solidFill>
                <a:latin typeface="Calibri"/>
              </a:rPr>
              <a:t>High focus of EMS systems on MNH services </a:t>
            </a:r>
            <a:r>
              <a:rPr lang="en-US" sz="1400" kern="0">
                <a:solidFill>
                  <a:prstClr val="black"/>
                </a:solidFill>
                <a:latin typeface="Calibri"/>
              </a:rPr>
              <a:t>and not for children U5. Affects timely referrals</a:t>
            </a: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endParaRPr lang="en-GB" sz="140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EE617-DD22-44B6-93CB-1EA796880E0F}"/>
              </a:ext>
            </a:extLst>
          </p:cNvPr>
          <p:cNvSpPr txBox="1"/>
          <p:nvPr/>
        </p:nvSpPr>
        <p:spPr>
          <a:xfrm>
            <a:off x="4218573" y="2850514"/>
            <a:ext cx="3807867" cy="2508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>
                <a:solidFill>
                  <a:prstClr val="black"/>
                </a:solidFill>
                <a:latin typeface="Calibri"/>
              </a:rPr>
              <a:t>Most </a:t>
            </a:r>
            <a:r>
              <a:rPr lang="en-GB" sz="1400" b="1">
                <a:solidFill>
                  <a:prstClr val="black"/>
                </a:solidFill>
                <a:latin typeface="Calibri"/>
              </a:rPr>
              <a:t>patients receive a malaria diagnostic 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(usually RDT) test prior to admission/treatment initiation which can </a:t>
            </a:r>
            <a:r>
              <a:rPr lang="en-GB" sz="1400" b="1">
                <a:solidFill>
                  <a:prstClr val="black"/>
                </a:solidFill>
                <a:latin typeface="Calibri"/>
              </a:rPr>
              <a:t>lead to delays in treatment initiation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>
                <a:solidFill>
                  <a:prstClr val="black"/>
                </a:solidFill>
                <a:latin typeface="Calibri"/>
              </a:rPr>
              <a:t>Artesunate </a:t>
            </a:r>
            <a:r>
              <a:rPr lang="en-GB" sz="1400" b="1" err="1">
                <a:solidFill>
                  <a:prstClr val="black"/>
                </a:solidFill>
                <a:latin typeface="Calibri"/>
              </a:rPr>
              <a:t>Inj</a:t>
            </a:r>
            <a:r>
              <a:rPr lang="en-GB" sz="1400" b="1">
                <a:solidFill>
                  <a:prstClr val="black"/>
                </a:solidFill>
                <a:latin typeface="Calibri"/>
              </a:rPr>
              <a:t>  and ARC not commonly used 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due to high cost and lack of availability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>
                <a:solidFill>
                  <a:prstClr val="black"/>
                </a:solidFill>
                <a:latin typeface="Calibri"/>
              </a:rPr>
              <a:t>Injectable quinine is a third line choice 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when injectable AS and artemether do not work, or reserved for pregnant women</a:t>
            </a: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endParaRPr lang="en-GB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64E959-9694-4F96-91EA-7796A00547C0}"/>
              </a:ext>
            </a:extLst>
          </p:cNvPr>
          <p:cNvSpPr txBox="1"/>
          <p:nvPr/>
        </p:nvSpPr>
        <p:spPr>
          <a:xfrm>
            <a:off x="8487638" y="2853675"/>
            <a:ext cx="3807867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 treatment is prescribed for most </a:t>
            </a:r>
            <a:r>
              <a:rPr lang="en-GB" sz="1400" b="1" kern="0">
                <a:solidFill>
                  <a:sysClr val="windowText" lastClr="000000"/>
                </a:solidFill>
                <a:latin typeface="Calibri"/>
              </a:rPr>
              <a:t>patients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 duration of 3 days,</a:t>
            </a:r>
            <a:r>
              <a:rPr lang="en-GB" sz="1400" kern="0">
                <a:solidFill>
                  <a:sysClr val="windowText" lastClr="000000"/>
                </a:solidFill>
                <a:latin typeface="Calibri"/>
              </a:rPr>
              <a:t> but often </a:t>
            </a:r>
            <a:r>
              <a:rPr lang="en-GB" sz="1400" b="1" kern="0">
                <a:solidFill>
                  <a:sysClr val="windowText" lastClr="000000"/>
                </a:solidFill>
                <a:latin typeface="Calibri"/>
              </a:rPr>
              <a:t>not adhered to by patients</a:t>
            </a:r>
            <a:endParaRPr lang="en-GB" sz="1400" kern="0">
              <a:solidFill>
                <a:sysClr val="windowText" lastClr="000000"/>
              </a:solidFill>
              <a:latin typeface="Calibri"/>
            </a:endParaRP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At discharge, 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most providers scheduled patients for a post treatment malaria parasitological test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to be performed within 2 weeks post-discharge.</a:t>
            </a:r>
            <a:endParaRPr lang="en-GB" sz="1400" kern="0">
              <a:latin typeface="Calibri"/>
            </a:endParaRPr>
          </a:p>
          <a:p>
            <a:pPr marL="285750" indent="-285750" defTabSz="903039">
              <a:spcBef>
                <a:spcPts val="296"/>
              </a:spcBef>
              <a:spcAft>
                <a:spcPts val="296"/>
              </a:spcAft>
              <a:buFont typeface="Wingdings" panose="05000000000000000000" pitchFamily="2" charset="2"/>
              <a:buChar char="q"/>
              <a:defRPr/>
            </a:pPr>
            <a:r>
              <a:rPr lang="en-GB" sz="1400" b="1" kern="0">
                <a:latin typeface="Calibri"/>
              </a:rPr>
              <a:t>Few patients return for post treatment </a:t>
            </a:r>
            <a:r>
              <a:rPr lang="en-GB" sz="1400" kern="0">
                <a:latin typeface="Calibri"/>
              </a:rPr>
              <a:t>appointments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66655C-6C3B-4EF2-8AA7-39A3F8CE5AAD}"/>
              </a:ext>
            </a:extLst>
          </p:cNvPr>
          <p:cNvCxnSpPr>
            <a:cxnSpLocks/>
          </p:cNvCxnSpPr>
          <p:nvPr/>
        </p:nvCxnSpPr>
        <p:spPr>
          <a:xfrm>
            <a:off x="4110840" y="2517224"/>
            <a:ext cx="0" cy="25378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99BACE-FAC1-4672-BE51-20B2B03F8C50}"/>
              </a:ext>
            </a:extLst>
          </p:cNvPr>
          <p:cNvCxnSpPr>
            <a:cxnSpLocks/>
          </p:cNvCxnSpPr>
          <p:nvPr/>
        </p:nvCxnSpPr>
        <p:spPr>
          <a:xfrm>
            <a:off x="8251041" y="2517224"/>
            <a:ext cx="0" cy="2537806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Ambulanc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F963BE6-385A-4434-B09F-7A3BD2090BC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702003" y="1765888"/>
            <a:ext cx="914400" cy="590863"/>
            <a:chOff x="3289301" y="169862"/>
            <a:chExt cx="1058863" cy="684213"/>
          </a:xfrm>
          <a:solidFill>
            <a:srgbClr val="235736"/>
          </a:solidFill>
        </p:grpSpPr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D2B41BD5-3065-42C0-B313-0CF4E60F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252412"/>
              <a:ext cx="65088" cy="38100"/>
            </a:xfrm>
            <a:custGeom>
              <a:avLst/>
              <a:gdLst>
                <a:gd name="T0" fmla="*/ 3 w 85"/>
                <a:gd name="T1" fmla="*/ 38 h 52"/>
                <a:gd name="T2" fmla="*/ 21 w 85"/>
                <a:gd name="T3" fmla="*/ 52 h 52"/>
                <a:gd name="T4" fmla="*/ 26 w 85"/>
                <a:gd name="T5" fmla="*/ 51 h 52"/>
                <a:gd name="T6" fmla="*/ 69 w 85"/>
                <a:gd name="T7" fmla="*/ 39 h 52"/>
                <a:gd name="T8" fmla="*/ 83 w 85"/>
                <a:gd name="T9" fmla="*/ 16 h 52"/>
                <a:gd name="T10" fmla="*/ 60 w 85"/>
                <a:gd name="T11" fmla="*/ 3 h 52"/>
                <a:gd name="T12" fmla="*/ 16 w 85"/>
                <a:gd name="T13" fmla="*/ 15 h 52"/>
                <a:gd name="T14" fmla="*/ 3 w 85"/>
                <a:gd name="T1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2">
                  <a:moveTo>
                    <a:pt x="3" y="38"/>
                  </a:moveTo>
                  <a:cubicBezTo>
                    <a:pt x="5" y="46"/>
                    <a:pt x="13" y="52"/>
                    <a:pt x="21" y="52"/>
                  </a:cubicBezTo>
                  <a:cubicBezTo>
                    <a:pt x="23" y="52"/>
                    <a:pt x="24" y="51"/>
                    <a:pt x="26" y="51"/>
                  </a:cubicBezTo>
                  <a:lnTo>
                    <a:pt x="69" y="39"/>
                  </a:lnTo>
                  <a:cubicBezTo>
                    <a:pt x="79" y="37"/>
                    <a:pt x="85" y="26"/>
                    <a:pt x="83" y="16"/>
                  </a:cubicBezTo>
                  <a:cubicBezTo>
                    <a:pt x="80" y="6"/>
                    <a:pt x="70" y="0"/>
                    <a:pt x="60" y="3"/>
                  </a:cubicBezTo>
                  <a:lnTo>
                    <a:pt x="16" y="15"/>
                  </a:lnTo>
                  <a:cubicBezTo>
                    <a:pt x="6" y="17"/>
                    <a:pt x="0" y="28"/>
                    <a:pt x="3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B59984A2-42C4-4F3E-A6E2-F00B56BB4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180975"/>
              <a:ext cx="50800" cy="61913"/>
            </a:xfrm>
            <a:custGeom>
              <a:avLst/>
              <a:gdLst>
                <a:gd name="T0" fmla="*/ 12 w 66"/>
                <a:gd name="T1" fmla="*/ 78 h 81"/>
                <a:gd name="T2" fmla="*/ 21 w 66"/>
                <a:gd name="T3" fmla="*/ 81 h 81"/>
                <a:gd name="T4" fmla="*/ 37 w 66"/>
                <a:gd name="T5" fmla="*/ 71 h 81"/>
                <a:gd name="T6" fmla="*/ 61 w 66"/>
                <a:gd name="T7" fmla="*/ 31 h 81"/>
                <a:gd name="T8" fmla="*/ 54 w 66"/>
                <a:gd name="T9" fmla="*/ 5 h 81"/>
                <a:gd name="T10" fmla="*/ 28 w 66"/>
                <a:gd name="T11" fmla="*/ 12 h 81"/>
                <a:gd name="T12" fmla="*/ 5 w 66"/>
                <a:gd name="T13" fmla="*/ 53 h 81"/>
                <a:gd name="T14" fmla="*/ 12 w 66"/>
                <a:gd name="T15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81">
                  <a:moveTo>
                    <a:pt x="12" y="78"/>
                  </a:moveTo>
                  <a:cubicBezTo>
                    <a:pt x="15" y="80"/>
                    <a:pt x="18" y="81"/>
                    <a:pt x="21" y="81"/>
                  </a:cubicBezTo>
                  <a:cubicBezTo>
                    <a:pt x="28" y="81"/>
                    <a:pt x="34" y="77"/>
                    <a:pt x="37" y="71"/>
                  </a:cubicBezTo>
                  <a:lnTo>
                    <a:pt x="61" y="31"/>
                  </a:lnTo>
                  <a:cubicBezTo>
                    <a:pt x="66" y="22"/>
                    <a:pt x="63" y="11"/>
                    <a:pt x="54" y="5"/>
                  </a:cubicBezTo>
                  <a:cubicBezTo>
                    <a:pt x="45" y="0"/>
                    <a:pt x="33" y="3"/>
                    <a:pt x="28" y="12"/>
                  </a:cubicBezTo>
                  <a:lnTo>
                    <a:pt x="5" y="53"/>
                  </a:lnTo>
                  <a:cubicBezTo>
                    <a:pt x="0" y="62"/>
                    <a:pt x="3" y="73"/>
                    <a:pt x="12" y="7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FA31E190-E8DF-43D5-AC23-6B8C416A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169862"/>
              <a:ext cx="41275" cy="63500"/>
            </a:xfrm>
            <a:custGeom>
              <a:avLst/>
              <a:gdLst>
                <a:gd name="T0" fmla="*/ 14 w 53"/>
                <a:gd name="T1" fmla="*/ 70 h 84"/>
                <a:gd name="T2" fmla="*/ 32 w 53"/>
                <a:gd name="T3" fmla="*/ 84 h 84"/>
                <a:gd name="T4" fmla="*/ 37 w 53"/>
                <a:gd name="T5" fmla="*/ 84 h 84"/>
                <a:gd name="T6" fmla="*/ 51 w 53"/>
                <a:gd name="T7" fmla="*/ 61 h 84"/>
                <a:gd name="T8" fmla="*/ 39 w 53"/>
                <a:gd name="T9" fmla="*/ 16 h 84"/>
                <a:gd name="T10" fmla="*/ 16 w 53"/>
                <a:gd name="T11" fmla="*/ 3 h 84"/>
                <a:gd name="T12" fmla="*/ 2 w 53"/>
                <a:gd name="T13" fmla="*/ 25 h 84"/>
                <a:gd name="T14" fmla="*/ 14 w 53"/>
                <a:gd name="T15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14" y="70"/>
                  </a:moveTo>
                  <a:cubicBezTo>
                    <a:pt x="17" y="79"/>
                    <a:pt x="24" y="84"/>
                    <a:pt x="32" y="84"/>
                  </a:cubicBezTo>
                  <a:cubicBezTo>
                    <a:pt x="34" y="84"/>
                    <a:pt x="36" y="84"/>
                    <a:pt x="37" y="84"/>
                  </a:cubicBezTo>
                  <a:cubicBezTo>
                    <a:pt x="47" y="81"/>
                    <a:pt x="53" y="71"/>
                    <a:pt x="51" y="61"/>
                  </a:cubicBezTo>
                  <a:lnTo>
                    <a:pt x="39" y="16"/>
                  </a:lnTo>
                  <a:cubicBezTo>
                    <a:pt x="36" y="6"/>
                    <a:pt x="26" y="0"/>
                    <a:pt x="16" y="3"/>
                  </a:cubicBezTo>
                  <a:cubicBezTo>
                    <a:pt x="6" y="5"/>
                    <a:pt x="0" y="15"/>
                    <a:pt x="2" y="25"/>
                  </a:cubicBezTo>
                  <a:lnTo>
                    <a:pt x="14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63AB0E5B-B6F5-4F8A-A8D3-F33418207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87350"/>
              <a:ext cx="188913" cy="138113"/>
            </a:xfrm>
            <a:custGeom>
              <a:avLst/>
              <a:gdLst>
                <a:gd name="T0" fmla="*/ 185 w 247"/>
                <a:gd name="T1" fmla="*/ 27 h 182"/>
                <a:gd name="T2" fmla="*/ 148 w 247"/>
                <a:gd name="T3" fmla="*/ 0 h 182"/>
                <a:gd name="T4" fmla="*/ 35 w 247"/>
                <a:gd name="T5" fmla="*/ 0 h 182"/>
                <a:gd name="T6" fmla="*/ 0 w 247"/>
                <a:gd name="T7" fmla="*/ 36 h 182"/>
                <a:gd name="T8" fmla="*/ 0 w 247"/>
                <a:gd name="T9" fmla="*/ 151 h 182"/>
                <a:gd name="T10" fmla="*/ 31 w 247"/>
                <a:gd name="T11" fmla="*/ 182 h 182"/>
                <a:gd name="T12" fmla="*/ 221 w 247"/>
                <a:gd name="T13" fmla="*/ 182 h 182"/>
                <a:gd name="T14" fmla="*/ 243 w 247"/>
                <a:gd name="T15" fmla="*/ 171 h 182"/>
                <a:gd name="T16" fmla="*/ 241 w 247"/>
                <a:gd name="T17" fmla="*/ 148 h 182"/>
                <a:gd name="T18" fmla="*/ 185 w 247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182">
                  <a:moveTo>
                    <a:pt x="185" y="27"/>
                  </a:moveTo>
                  <a:cubicBezTo>
                    <a:pt x="181" y="20"/>
                    <a:pt x="171" y="0"/>
                    <a:pt x="148" y="0"/>
                  </a:cubicBezTo>
                  <a:lnTo>
                    <a:pt x="35" y="0"/>
                  </a:lnTo>
                  <a:cubicBezTo>
                    <a:pt x="15" y="0"/>
                    <a:pt x="0" y="16"/>
                    <a:pt x="0" y="36"/>
                  </a:cubicBezTo>
                  <a:lnTo>
                    <a:pt x="0" y="151"/>
                  </a:lnTo>
                  <a:cubicBezTo>
                    <a:pt x="0" y="170"/>
                    <a:pt x="11" y="182"/>
                    <a:pt x="31" y="182"/>
                  </a:cubicBezTo>
                  <a:lnTo>
                    <a:pt x="221" y="182"/>
                  </a:lnTo>
                  <a:cubicBezTo>
                    <a:pt x="232" y="182"/>
                    <a:pt x="240" y="178"/>
                    <a:pt x="243" y="171"/>
                  </a:cubicBezTo>
                  <a:cubicBezTo>
                    <a:pt x="247" y="164"/>
                    <a:pt x="246" y="155"/>
                    <a:pt x="241" y="148"/>
                  </a:cubicBezTo>
                  <a:lnTo>
                    <a:pt x="185" y="2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76">
              <a:extLst>
                <a:ext uri="{FF2B5EF4-FFF2-40B4-BE49-F238E27FC236}">
                  <a16:creationId xmlns:a16="http://schemas.microsoft.com/office/drawing/2014/main" id="{FC981219-C20C-485A-A2D1-9F4F67DD7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6" y="307975"/>
              <a:ext cx="196850" cy="206375"/>
            </a:xfrm>
            <a:custGeom>
              <a:avLst/>
              <a:gdLst>
                <a:gd name="T0" fmla="*/ 257 w 258"/>
                <a:gd name="T1" fmla="*/ 90 h 271"/>
                <a:gd name="T2" fmla="*/ 256 w 258"/>
                <a:gd name="T3" fmla="*/ 83 h 271"/>
                <a:gd name="T4" fmla="*/ 231 w 258"/>
                <a:gd name="T5" fmla="*/ 44 h 271"/>
                <a:gd name="T6" fmla="*/ 219 w 258"/>
                <a:gd name="T7" fmla="*/ 41 h 271"/>
                <a:gd name="T8" fmla="*/ 161 w 258"/>
                <a:gd name="T9" fmla="*/ 78 h 271"/>
                <a:gd name="T10" fmla="*/ 161 w 258"/>
                <a:gd name="T11" fmla="*/ 8 h 271"/>
                <a:gd name="T12" fmla="*/ 152 w 258"/>
                <a:gd name="T13" fmla="*/ 0 h 271"/>
                <a:gd name="T14" fmla="*/ 105 w 258"/>
                <a:gd name="T15" fmla="*/ 0 h 271"/>
                <a:gd name="T16" fmla="*/ 97 w 258"/>
                <a:gd name="T17" fmla="*/ 8 h 271"/>
                <a:gd name="T18" fmla="*/ 97 w 258"/>
                <a:gd name="T19" fmla="*/ 78 h 271"/>
                <a:gd name="T20" fmla="*/ 38 w 258"/>
                <a:gd name="T21" fmla="*/ 41 h 271"/>
                <a:gd name="T22" fmla="*/ 27 w 258"/>
                <a:gd name="T23" fmla="*/ 44 h 271"/>
                <a:gd name="T24" fmla="*/ 2 w 258"/>
                <a:gd name="T25" fmla="*/ 83 h 271"/>
                <a:gd name="T26" fmla="*/ 1 w 258"/>
                <a:gd name="T27" fmla="*/ 90 h 271"/>
                <a:gd name="T28" fmla="*/ 5 w 258"/>
                <a:gd name="T29" fmla="*/ 95 h 271"/>
                <a:gd name="T30" fmla="*/ 69 w 258"/>
                <a:gd name="T31" fmla="*/ 135 h 271"/>
                <a:gd name="T32" fmla="*/ 5 w 258"/>
                <a:gd name="T33" fmla="*/ 176 h 271"/>
                <a:gd name="T34" fmla="*/ 1 w 258"/>
                <a:gd name="T35" fmla="*/ 181 h 271"/>
                <a:gd name="T36" fmla="*/ 2 w 258"/>
                <a:gd name="T37" fmla="*/ 187 h 271"/>
                <a:gd name="T38" fmla="*/ 27 w 258"/>
                <a:gd name="T39" fmla="*/ 227 h 271"/>
                <a:gd name="T40" fmla="*/ 38 w 258"/>
                <a:gd name="T41" fmla="*/ 230 h 271"/>
                <a:gd name="T42" fmla="*/ 97 w 258"/>
                <a:gd name="T43" fmla="*/ 193 h 271"/>
                <a:gd name="T44" fmla="*/ 97 w 258"/>
                <a:gd name="T45" fmla="*/ 262 h 271"/>
                <a:gd name="T46" fmla="*/ 105 w 258"/>
                <a:gd name="T47" fmla="*/ 271 h 271"/>
                <a:gd name="T48" fmla="*/ 152 w 258"/>
                <a:gd name="T49" fmla="*/ 271 h 271"/>
                <a:gd name="T50" fmla="*/ 161 w 258"/>
                <a:gd name="T51" fmla="*/ 262 h 271"/>
                <a:gd name="T52" fmla="*/ 161 w 258"/>
                <a:gd name="T53" fmla="*/ 193 h 271"/>
                <a:gd name="T54" fmla="*/ 219 w 258"/>
                <a:gd name="T55" fmla="*/ 230 h 271"/>
                <a:gd name="T56" fmla="*/ 231 w 258"/>
                <a:gd name="T57" fmla="*/ 227 h 271"/>
                <a:gd name="T58" fmla="*/ 256 w 258"/>
                <a:gd name="T59" fmla="*/ 187 h 271"/>
                <a:gd name="T60" fmla="*/ 257 w 258"/>
                <a:gd name="T61" fmla="*/ 181 h 271"/>
                <a:gd name="T62" fmla="*/ 253 w 258"/>
                <a:gd name="T63" fmla="*/ 176 h 271"/>
                <a:gd name="T64" fmla="*/ 189 w 258"/>
                <a:gd name="T65" fmla="*/ 135 h 271"/>
                <a:gd name="T66" fmla="*/ 253 w 258"/>
                <a:gd name="T67" fmla="*/ 95 h 271"/>
                <a:gd name="T68" fmla="*/ 257 w 258"/>
                <a:gd name="T69" fmla="*/ 9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71">
                  <a:moveTo>
                    <a:pt x="257" y="90"/>
                  </a:moveTo>
                  <a:cubicBezTo>
                    <a:pt x="258" y="87"/>
                    <a:pt x="257" y="85"/>
                    <a:pt x="256" y="83"/>
                  </a:cubicBezTo>
                  <a:lnTo>
                    <a:pt x="231" y="44"/>
                  </a:lnTo>
                  <a:cubicBezTo>
                    <a:pt x="229" y="40"/>
                    <a:pt x="223" y="38"/>
                    <a:pt x="219" y="41"/>
                  </a:cubicBezTo>
                  <a:lnTo>
                    <a:pt x="161" y="78"/>
                  </a:lnTo>
                  <a:lnTo>
                    <a:pt x="161" y="8"/>
                  </a:lnTo>
                  <a:cubicBezTo>
                    <a:pt x="161" y="4"/>
                    <a:pt x="157" y="0"/>
                    <a:pt x="152" y="0"/>
                  </a:cubicBezTo>
                  <a:lnTo>
                    <a:pt x="105" y="0"/>
                  </a:lnTo>
                  <a:cubicBezTo>
                    <a:pt x="101" y="0"/>
                    <a:pt x="97" y="4"/>
                    <a:pt x="97" y="8"/>
                  </a:cubicBezTo>
                  <a:lnTo>
                    <a:pt x="97" y="78"/>
                  </a:lnTo>
                  <a:lnTo>
                    <a:pt x="38" y="41"/>
                  </a:lnTo>
                  <a:cubicBezTo>
                    <a:pt x="35" y="38"/>
                    <a:pt x="29" y="40"/>
                    <a:pt x="27" y="44"/>
                  </a:cubicBezTo>
                  <a:lnTo>
                    <a:pt x="2" y="83"/>
                  </a:lnTo>
                  <a:cubicBezTo>
                    <a:pt x="1" y="85"/>
                    <a:pt x="0" y="87"/>
                    <a:pt x="1" y="90"/>
                  </a:cubicBezTo>
                  <a:cubicBezTo>
                    <a:pt x="1" y="92"/>
                    <a:pt x="3" y="94"/>
                    <a:pt x="5" y="95"/>
                  </a:cubicBezTo>
                  <a:lnTo>
                    <a:pt x="69" y="135"/>
                  </a:lnTo>
                  <a:lnTo>
                    <a:pt x="5" y="176"/>
                  </a:lnTo>
                  <a:cubicBezTo>
                    <a:pt x="3" y="177"/>
                    <a:pt x="1" y="179"/>
                    <a:pt x="1" y="181"/>
                  </a:cubicBezTo>
                  <a:cubicBezTo>
                    <a:pt x="0" y="183"/>
                    <a:pt x="1" y="186"/>
                    <a:pt x="2" y="187"/>
                  </a:cubicBezTo>
                  <a:lnTo>
                    <a:pt x="27" y="227"/>
                  </a:lnTo>
                  <a:cubicBezTo>
                    <a:pt x="29" y="231"/>
                    <a:pt x="35" y="232"/>
                    <a:pt x="38" y="230"/>
                  </a:cubicBezTo>
                  <a:lnTo>
                    <a:pt x="97" y="193"/>
                  </a:lnTo>
                  <a:lnTo>
                    <a:pt x="97" y="262"/>
                  </a:lnTo>
                  <a:cubicBezTo>
                    <a:pt x="97" y="267"/>
                    <a:pt x="101" y="271"/>
                    <a:pt x="105" y="271"/>
                  </a:cubicBezTo>
                  <a:lnTo>
                    <a:pt x="152" y="271"/>
                  </a:lnTo>
                  <a:cubicBezTo>
                    <a:pt x="157" y="271"/>
                    <a:pt x="161" y="267"/>
                    <a:pt x="161" y="262"/>
                  </a:cubicBezTo>
                  <a:lnTo>
                    <a:pt x="161" y="193"/>
                  </a:lnTo>
                  <a:lnTo>
                    <a:pt x="219" y="230"/>
                  </a:lnTo>
                  <a:cubicBezTo>
                    <a:pt x="223" y="232"/>
                    <a:pt x="229" y="231"/>
                    <a:pt x="231" y="227"/>
                  </a:cubicBezTo>
                  <a:lnTo>
                    <a:pt x="256" y="187"/>
                  </a:lnTo>
                  <a:cubicBezTo>
                    <a:pt x="257" y="186"/>
                    <a:pt x="258" y="183"/>
                    <a:pt x="257" y="181"/>
                  </a:cubicBezTo>
                  <a:cubicBezTo>
                    <a:pt x="257" y="179"/>
                    <a:pt x="255" y="177"/>
                    <a:pt x="253" y="176"/>
                  </a:cubicBezTo>
                  <a:lnTo>
                    <a:pt x="189" y="135"/>
                  </a:lnTo>
                  <a:lnTo>
                    <a:pt x="253" y="95"/>
                  </a:lnTo>
                  <a:cubicBezTo>
                    <a:pt x="255" y="94"/>
                    <a:pt x="257" y="92"/>
                    <a:pt x="257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77">
              <a:extLst>
                <a:ext uri="{FF2B5EF4-FFF2-40B4-BE49-F238E27FC236}">
                  <a16:creationId xmlns:a16="http://schemas.microsoft.com/office/drawing/2014/main" id="{33C7BAAD-0DF7-4C01-9217-9216169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1" y="269875"/>
              <a:ext cx="71438" cy="52388"/>
            </a:xfrm>
            <a:custGeom>
              <a:avLst/>
              <a:gdLst>
                <a:gd name="T0" fmla="*/ 86 w 94"/>
                <a:gd name="T1" fmla="*/ 0 h 70"/>
                <a:gd name="T2" fmla="*/ 9 w 94"/>
                <a:gd name="T3" fmla="*/ 0 h 70"/>
                <a:gd name="T4" fmla="*/ 0 w 94"/>
                <a:gd name="T5" fmla="*/ 8 h 70"/>
                <a:gd name="T6" fmla="*/ 0 w 94"/>
                <a:gd name="T7" fmla="*/ 62 h 70"/>
                <a:gd name="T8" fmla="*/ 9 w 94"/>
                <a:gd name="T9" fmla="*/ 70 h 70"/>
                <a:gd name="T10" fmla="*/ 86 w 94"/>
                <a:gd name="T11" fmla="*/ 70 h 70"/>
                <a:gd name="T12" fmla="*/ 94 w 94"/>
                <a:gd name="T13" fmla="*/ 62 h 70"/>
                <a:gd name="T14" fmla="*/ 94 w 94"/>
                <a:gd name="T15" fmla="*/ 8 h 70"/>
                <a:gd name="T16" fmla="*/ 86 w 9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0">
                  <a:moveTo>
                    <a:pt x="86" y="0"/>
                  </a:moveTo>
                  <a:lnTo>
                    <a:pt x="9" y="0"/>
                  </a:lnTo>
                  <a:cubicBezTo>
                    <a:pt x="4" y="0"/>
                    <a:pt x="0" y="3"/>
                    <a:pt x="0" y="8"/>
                  </a:cubicBezTo>
                  <a:lnTo>
                    <a:pt x="0" y="62"/>
                  </a:lnTo>
                  <a:cubicBezTo>
                    <a:pt x="0" y="66"/>
                    <a:pt x="4" y="70"/>
                    <a:pt x="9" y="70"/>
                  </a:cubicBezTo>
                  <a:lnTo>
                    <a:pt x="86" y="70"/>
                  </a:lnTo>
                  <a:cubicBezTo>
                    <a:pt x="91" y="70"/>
                    <a:pt x="94" y="66"/>
                    <a:pt x="94" y="62"/>
                  </a:cubicBezTo>
                  <a:lnTo>
                    <a:pt x="94" y="8"/>
                  </a:ln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EE0C4AA6-A994-4EAD-B961-2F88352D2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1" y="269875"/>
              <a:ext cx="71438" cy="52388"/>
            </a:xfrm>
            <a:custGeom>
              <a:avLst/>
              <a:gdLst>
                <a:gd name="T0" fmla="*/ 86 w 94"/>
                <a:gd name="T1" fmla="*/ 0 h 70"/>
                <a:gd name="T2" fmla="*/ 9 w 94"/>
                <a:gd name="T3" fmla="*/ 0 h 70"/>
                <a:gd name="T4" fmla="*/ 0 w 94"/>
                <a:gd name="T5" fmla="*/ 8 h 70"/>
                <a:gd name="T6" fmla="*/ 0 w 94"/>
                <a:gd name="T7" fmla="*/ 62 h 70"/>
                <a:gd name="T8" fmla="*/ 9 w 94"/>
                <a:gd name="T9" fmla="*/ 70 h 70"/>
                <a:gd name="T10" fmla="*/ 86 w 94"/>
                <a:gd name="T11" fmla="*/ 70 h 70"/>
                <a:gd name="T12" fmla="*/ 94 w 94"/>
                <a:gd name="T13" fmla="*/ 62 h 70"/>
                <a:gd name="T14" fmla="*/ 94 w 94"/>
                <a:gd name="T15" fmla="*/ 8 h 70"/>
                <a:gd name="T16" fmla="*/ 86 w 9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0">
                  <a:moveTo>
                    <a:pt x="86" y="0"/>
                  </a:moveTo>
                  <a:lnTo>
                    <a:pt x="9" y="0"/>
                  </a:lnTo>
                  <a:cubicBezTo>
                    <a:pt x="4" y="0"/>
                    <a:pt x="0" y="3"/>
                    <a:pt x="0" y="8"/>
                  </a:cubicBezTo>
                  <a:lnTo>
                    <a:pt x="0" y="62"/>
                  </a:lnTo>
                  <a:cubicBezTo>
                    <a:pt x="0" y="66"/>
                    <a:pt x="4" y="70"/>
                    <a:pt x="9" y="70"/>
                  </a:cubicBezTo>
                  <a:lnTo>
                    <a:pt x="86" y="70"/>
                  </a:lnTo>
                  <a:cubicBezTo>
                    <a:pt x="91" y="70"/>
                    <a:pt x="94" y="66"/>
                    <a:pt x="94" y="62"/>
                  </a:cubicBezTo>
                  <a:lnTo>
                    <a:pt x="94" y="8"/>
                  </a:ln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B6C38F32-9A56-40D0-8B3B-78B33B711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9301" y="207962"/>
              <a:ext cx="1058863" cy="646113"/>
            </a:xfrm>
            <a:custGeom>
              <a:avLst/>
              <a:gdLst>
                <a:gd name="T0" fmla="*/ 174 w 1388"/>
                <a:gd name="T1" fmla="*/ 81 h 849"/>
                <a:gd name="T2" fmla="*/ 859 w 1388"/>
                <a:gd name="T3" fmla="*/ 41 h 849"/>
                <a:gd name="T4" fmla="*/ 899 w 1388"/>
                <a:gd name="T5" fmla="*/ 168 h 849"/>
                <a:gd name="T6" fmla="*/ 1070 w 1388"/>
                <a:gd name="T7" fmla="*/ 188 h 849"/>
                <a:gd name="T8" fmla="*/ 1196 w 1388"/>
                <a:gd name="T9" fmla="*/ 381 h 849"/>
                <a:gd name="T10" fmla="*/ 1333 w 1388"/>
                <a:gd name="T11" fmla="*/ 428 h 849"/>
                <a:gd name="T12" fmla="*/ 1346 w 1388"/>
                <a:gd name="T13" fmla="*/ 466 h 849"/>
                <a:gd name="T14" fmla="*/ 1128 w 1388"/>
                <a:gd name="T15" fmla="*/ 790 h 849"/>
                <a:gd name="T16" fmla="*/ 1128 w 1388"/>
                <a:gd name="T17" fmla="*/ 584 h 849"/>
                <a:gd name="T18" fmla="*/ 1128 w 1388"/>
                <a:gd name="T19" fmla="*/ 790 h 849"/>
                <a:gd name="T20" fmla="*/ 910 w 1388"/>
                <a:gd name="T21" fmla="*/ 528 h 849"/>
                <a:gd name="T22" fmla="*/ 910 w 1388"/>
                <a:gd name="T23" fmla="*/ 495 h 849"/>
                <a:gd name="T24" fmla="*/ 982 w 1388"/>
                <a:gd name="T25" fmla="*/ 512 h 849"/>
                <a:gd name="T26" fmla="*/ 366 w 1388"/>
                <a:gd name="T27" fmla="*/ 790 h 849"/>
                <a:gd name="T28" fmla="*/ 366 w 1388"/>
                <a:gd name="T29" fmla="*/ 584 h 849"/>
                <a:gd name="T30" fmla="*/ 366 w 1388"/>
                <a:gd name="T31" fmla="*/ 790 h 849"/>
                <a:gd name="T32" fmla="*/ 1065 w 1388"/>
                <a:gd name="T33" fmla="*/ 147 h 849"/>
                <a:gd name="T34" fmla="*/ 1000 w 1388"/>
                <a:gd name="T35" fmla="*/ 75 h 849"/>
                <a:gd name="T36" fmla="*/ 941 w 1388"/>
                <a:gd name="T37" fmla="*/ 81 h 849"/>
                <a:gd name="T38" fmla="*/ 214 w 1388"/>
                <a:gd name="T39" fmla="*/ 0 h 849"/>
                <a:gd name="T40" fmla="*/ 132 w 1388"/>
                <a:gd name="T41" fmla="*/ 446 h 849"/>
                <a:gd name="T42" fmla="*/ 29 w 1388"/>
                <a:gd name="T43" fmla="*/ 467 h 849"/>
                <a:gd name="T44" fmla="*/ 132 w 1388"/>
                <a:gd name="T45" fmla="*/ 488 h 849"/>
                <a:gd name="T46" fmla="*/ 238 w 1388"/>
                <a:gd name="T47" fmla="*/ 517 h 849"/>
                <a:gd name="T48" fmla="*/ 21 w 1388"/>
                <a:gd name="T49" fmla="*/ 548 h 849"/>
                <a:gd name="T50" fmla="*/ 21 w 1388"/>
                <a:gd name="T51" fmla="*/ 590 h 849"/>
                <a:gd name="T52" fmla="*/ 132 w 1388"/>
                <a:gd name="T53" fmla="*/ 626 h 849"/>
                <a:gd name="T54" fmla="*/ 96 w 1388"/>
                <a:gd name="T55" fmla="*/ 627 h 849"/>
                <a:gd name="T56" fmla="*/ 96 w 1388"/>
                <a:gd name="T57" fmla="*/ 669 h 849"/>
                <a:gd name="T58" fmla="*/ 206 w 1388"/>
                <a:gd name="T59" fmla="*/ 707 h 849"/>
                <a:gd name="T60" fmla="*/ 526 w 1388"/>
                <a:gd name="T61" fmla="*/ 708 h 849"/>
                <a:gd name="T62" fmla="*/ 1128 w 1388"/>
                <a:gd name="T63" fmla="*/ 849 h 849"/>
                <a:gd name="T64" fmla="*/ 1339 w 1388"/>
                <a:gd name="T65" fmla="*/ 708 h 849"/>
                <a:gd name="T66" fmla="*/ 1388 w 1388"/>
                <a:gd name="T67" fmla="*/ 595 h 849"/>
                <a:gd name="T68" fmla="*/ 1330 w 1388"/>
                <a:gd name="T69" fmla="*/ 587 h 849"/>
                <a:gd name="T70" fmla="*/ 1338 w 1388"/>
                <a:gd name="T71" fmla="*/ 515 h 849"/>
                <a:gd name="T72" fmla="*/ 1388 w 1388"/>
                <a:gd name="T73" fmla="*/ 446 h 849"/>
                <a:gd name="T74" fmla="*/ 1229 w 1388"/>
                <a:gd name="T75" fmla="*/ 354 h 849"/>
                <a:gd name="T76" fmla="*/ 1070 w 1388"/>
                <a:gd name="T77" fmla="*/ 147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8" h="849">
                  <a:moveTo>
                    <a:pt x="174" y="466"/>
                  </a:moveTo>
                  <a:lnTo>
                    <a:pt x="174" y="81"/>
                  </a:lnTo>
                  <a:cubicBezTo>
                    <a:pt x="174" y="59"/>
                    <a:pt x="192" y="41"/>
                    <a:pt x="214" y="41"/>
                  </a:cubicBezTo>
                  <a:lnTo>
                    <a:pt x="859" y="41"/>
                  </a:lnTo>
                  <a:cubicBezTo>
                    <a:pt x="881" y="41"/>
                    <a:pt x="899" y="59"/>
                    <a:pt x="899" y="81"/>
                  </a:cubicBezTo>
                  <a:lnTo>
                    <a:pt x="899" y="168"/>
                  </a:lnTo>
                  <a:cubicBezTo>
                    <a:pt x="899" y="179"/>
                    <a:pt x="909" y="188"/>
                    <a:pt x="920" y="188"/>
                  </a:cubicBezTo>
                  <a:lnTo>
                    <a:pt x="1070" y="188"/>
                  </a:lnTo>
                  <a:cubicBezTo>
                    <a:pt x="1084" y="188"/>
                    <a:pt x="1094" y="194"/>
                    <a:pt x="1102" y="205"/>
                  </a:cubicBezTo>
                  <a:lnTo>
                    <a:pt x="1196" y="381"/>
                  </a:lnTo>
                  <a:cubicBezTo>
                    <a:pt x="1199" y="386"/>
                    <a:pt x="1204" y="390"/>
                    <a:pt x="1209" y="392"/>
                  </a:cubicBezTo>
                  <a:lnTo>
                    <a:pt x="1333" y="428"/>
                  </a:lnTo>
                  <a:cubicBezTo>
                    <a:pt x="1340" y="430"/>
                    <a:pt x="1346" y="439"/>
                    <a:pt x="1346" y="446"/>
                  </a:cubicBezTo>
                  <a:lnTo>
                    <a:pt x="1346" y="466"/>
                  </a:lnTo>
                  <a:lnTo>
                    <a:pt x="174" y="466"/>
                  </a:lnTo>
                  <a:close/>
                  <a:moveTo>
                    <a:pt x="1128" y="790"/>
                  </a:moveTo>
                  <a:cubicBezTo>
                    <a:pt x="1071" y="790"/>
                    <a:pt x="1025" y="744"/>
                    <a:pt x="1025" y="687"/>
                  </a:cubicBezTo>
                  <a:cubicBezTo>
                    <a:pt x="1025" y="630"/>
                    <a:pt x="1071" y="584"/>
                    <a:pt x="1128" y="584"/>
                  </a:cubicBezTo>
                  <a:cubicBezTo>
                    <a:pt x="1185" y="584"/>
                    <a:pt x="1231" y="630"/>
                    <a:pt x="1231" y="687"/>
                  </a:cubicBezTo>
                  <a:cubicBezTo>
                    <a:pt x="1231" y="744"/>
                    <a:pt x="1185" y="790"/>
                    <a:pt x="1128" y="790"/>
                  </a:cubicBezTo>
                  <a:close/>
                  <a:moveTo>
                    <a:pt x="965" y="528"/>
                  </a:moveTo>
                  <a:lnTo>
                    <a:pt x="910" y="528"/>
                  </a:lnTo>
                  <a:cubicBezTo>
                    <a:pt x="901" y="528"/>
                    <a:pt x="893" y="521"/>
                    <a:pt x="893" y="512"/>
                  </a:cubicBezTo>
                  <a:cubicBezTo>
                    <a:pt x="893" y="502"/>
                    <a:pt x="901" y="495"/>
                    <a:pt x="910" y="495"/>
                  </a:cubicBezTo>
                  <a:lnTo>
                    <a:pt x="965" y="495"/>
                  </a:lnTo>
                  <a:cubicBezTo>
                    <a:pt x="975" y="495"/>
                    <a:pt x="982" y="502"/>
                    <a:pt x="982" y="512"/>
                  </a:cubicBezTo>
                  <a:cubicBezTo>
                    <a:pt x="982" y="521"/>
                    <a:pt x="975" y="528"/>
                    <a:pt x="965" y="528"/>
                  </a:cubicBezTo>
                  <a:close/>
                  <a:moveTo>
                    <a:pt x="366" y="790"/>
                  </a:moveTo>
                  <a:cubicBezTo>
                    <a:pt x="310" y="790"/>
                    <a:pt x="263" y="744"/>
                    <a:pt x="263" y="687"/>
                  </a:cubicBezTo>
                  <a:cubicBezTo>
                    <a:pt x="263" y="630"/>
                    <a:pt x="310" y="584"/>
                    <a:pt x="366" y="584"/>
                  </a:cubicBezTo>
                  <a:cubicBezTo>
                    <a:pt x="423" y="584"/>
                    <a:pt x="470" y="630"/>
                    <a:pt x="470" y="687"/>
                  </a:cubicBezTo>
                  <a:cubicBezTo>
                    <a:pt x="470" y="744"/>
                    <a:pt x="423" y="790"/>
                    <a:pt x="366" y="790"/>
                  </a:cubicBezTo>
                  <a:close/>
                  <a:moveTo>
                    <a:pt x="1070" y="147"/>
                  </a:moveTo>
                  <a:lnTo>
                    <a:pt x="1065" y="147"/>
                  </a:lnTo>
                  <a:lnTo>
                    <a:pt x="1065" y="140"/>
                  </a:lnTo>
                  <a:cubicBezTo>
                    <a:pt x="1065" y="104"/>
                    <a:pt x="1036" y="75"/>
                    <a:pt x="1000" y="75"/>
                  </a:cubicBezTo>
                  <a:cubicBezTo>
                    <a:pt x="974" y="75"/>
                    <a:pt x="951" y="91"/>
                    <a:pt x="941" y="115"/>
                  </a:cubicBezTo>
                  <a:lnTo>
                    <a:pt x="941" y="81"/>
                  </a:lnTo>
                  <a:cubicBezTo>
                    <a:pt x="941" y="36"/>
                    <a:pt x="904" y="0"/>
                    <a:pt x="859" y="0"/>
                  </a:cubicBezTo>
                  <a:lnTo>
                    <a:pt x="214" y="0"/>
                  </a:lnTo>
                  <a:cubicBezTo>
                    <a:pt x="169" y="0"/>
                    <a:pt x="132" y="36"/>
                    <a:pt x="132" y="81"/>
                  </a:cubicBezTo>
                  <a:lnTo>
                    <a:pt x="132" y="446"/>
                  </a:lnTo>
                  <a:lnTo>
                    <a:pt x="49" y="446"/>
                  </a:lnTo>
                  <a:cubicBezTo>
                    <a:pt x="38" y="446"/>
                    <a:pt x="29" y="455"/>
                    <a:pt x="29" y="467"/>
                  </a:cubicBezTo>
                  <a:cubicBezTo>
                    <a:pt x="29" y="479"/>
                    <a:pt x="38" y="488"/>
                    <a:pt x="49" y="488"/>
                  </a:cubicBezTo>
                  <a:lnTo>
                    <a:pt x="132" y="488"/>
                  </a:lnTo>
                  <a:lnTo>
                    <a:pt x="132" y="517"/>
                  </a:lnTo>
                  <a:lnTo>
                    <a:pt x="238" y="517"/>
                  </a:lnTo>
                  <a:lnTo>
                    <a:pt x="238" y="548"/>
                  </a:lnTo>
                  <a:lnTo>
                    <a:pt x="21" y="548"/>
                  </a:lnTo>
                  <a:cubicBezTo>
                    <a:pt x="9" y="548"/>
                    <a:pt x="0" y="558"/>
                    <a:pt x="0" y="569"/>
                  </a:cubicBezTo>
                  <a:cubicBezTo>
                    <a:pt x="0" y="581"/>
                    <a:pt x="9" y="590"/>
                    <a:pt x="21" y="590"/>
                  </a:cubicBezTo>
                  <a:lnTo>
                    <a:pt x="132" y="590"/>
                  </a:lnTo>
                  <a:lnTo>
                    <a:pt x="132" y="626"/>
                  </a:lnTo>
                  <a:cubicBezTo>
                    <a:pt x="132" y="627"/>
                    <a:pt x="133" y="627"/>
                    <a:pt x="133" y="627"/>
                  </a:cubicBezTo>
                  <a:lnTo>
                    <a:pt x="96" y="627"/>
                  </a:lnTo>
                  <a:cubicBezTo>
                    <a:pt x="85" y="627"/>
                    <a:pt x="75" y="637"/>
                    <a:pt x="75" y="648"/>
                  </a:cubicBezTo>
                  <a:cubicBezTo>
                    <a:pt x="75" y="660"/>
                    <a:pt x="85" y="669"/>
                    <a:pt x="96" y="669"/>
                  </a:cubicBezTo>
                  <a:lnTo>
                    <a:pt x="145" y="669"/>
                  </a:lnTo>
                  <a:cubicBezTo>
                    <a:pt x="158" y="690"/>
                    <a:pt x="181" y="705"/>
                    <a:pt x="206" y="707"/>
                  </a:cubicBezTo>
                  <a:cubicBezTo>
                    <a:pt x="216" y="787"/>
                    <a:pt x="284" y="849"/>
                    <a:pt x="366" y="849"/>
                  </a:cubicBezTo>
                  <a:cubicBezTo>
                    <a:pt x="448" y="849"/>
                    <a:pt x="516" y="787"/>
                    <a:pt x="526" y="708"/>
                  </a:cubicBezTo>
                  <a:lnTo>
                    <a:pt x="968" y="708"/>
                  </a:lnTo>
                  <a:cubicBezTo>
                    <a:pt x="978" y="787"/>
                    <a:pt x="1046" y="849"/>
                    <a:pt x="1128" y="849"/>
                  </a:cubicBezTo>
                  <a:cubicBezTo>
                    <a:pt x="1210" y="849"/>
                    <a:pt x="1278" y="787"/>
                    <a:pt x="1288" y="708"/>
                  </a:cubicBezTo>
                  <a:lnTo>
                    <a:pt x="1339" y="708"/>
                  </a:lnTo>
                  <a:cubicBezTo>
                    <a:pt x="1371" y="708"/>
                    <a:pt x="1388" y="681"/>
                    <a:pt x="1388" y="656"/>
                  </a:cubicBezTo>
                  <a:lnTo>
                    <a:pt x="1388" y="595"/>
                  </a:lnTo>
                  <a:lnTo>
                    <a:pt x="1338" y="595"/>
                  </a:lnTo>
                  <a:cubicBezTo>
                    <a:pt x="1334" y="595"/>
                    <a:pt x="1330" y="591"/>
                    <a:pt x="1330" y="587"/>
                  </a:cubicBezTo>
                  <a:lnTo>
                    <a:pt x="1330" y="523"/>
                  </a:lnTo>
                  <a:cubicBezTo>
                    <a:pt x="1330" y="519"/>
                    <a:pt x="1334" y="515"/>
                    <a:pt x="1338" y="515"/>
                  </a:cubicBezTo>
                  <a:lnTo>
                    <a:pt x="1388" y="515"/>
                  </a:lnTo>
                  <a:lnTo>
                    <a:pt x="1388" y="446"/>
                  </a:lnTo>
                  <a:cubicBezTo>
                    <a:pt x="1388" y="420"/>
                    <a:pt x="1369" y="395"/>
                    <a:pt x="1344" y="388"/>
                  </a:cubicBezTo>
                  <a:lnTo>
                    <a:pt x="1229" y="354"/>
                  </a:lnTo>
                  <a:lnTo>
                    <a:pt x="1138" y="184"/>
                  </a:lnTo>
                  <a:cubicBezTo>
                    <a:pt x="1130" y="168"/>
                    <a:pt x="1106" y="147"/>
                    <a:pt x="1070" y="14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Graphic 2" descr="Medicine with solid fill">
            <a:extLst>
              <a:ext uri="{FF2B5EF4-FFF2-40B4-BE49-F238E27FC236}">
                <a16:creationId xmlns:a16="http://schemas.microsoft.com/office/drawing/2014/main" id="{0577A5F8-E6C5-4E8F-95B9-A47ACED6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698" y="1554564"/>
            <a:ext cx="914400" cy="914400"/>
          </a:xfrm>
          <a:prstGeom prst="rect">
            <a:avLst/>
          </a:prstGeom>
        </p:spPr>
      </p:pic>
      <p:pic>
        <p:nvPicPr>
          <p:cNvPr id="5" name="Graphic 4" descr="Family with girl with solid fill">
            <a:extLst>
              <a:ext uri="{FF2B5EF4-FFF2-40B4-BE49-F238E27FC236}">
                <a16:creationId xmlns:a16="http://schemas.microsoft.com/office/drawing/2014/main" id="{B382F29A-637D-4FB5-AD64-4E0991E0F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1363" y="155201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544775-E5C7-478B-B89D-3D3B3E0A6891}"/>
              </a:ext>
            </a:extLst>
          </p:cNvPr>
          <p:cNvSpPr txBox="1"/>
          <p:nvPr/>
        </p:nvSpPr>
        <p:spPr>
          <a:xfrm>
            <a:off x="1016995" y="5778305"/>
            <a:ext cx="9674122" cy="646331"/>
          </a:xfrm>
          <a:prstGeom prst="rect">
            <a:avLst/>
          </a:prstGeom>
          <a:solidFill>
            <a:srgbClr val="235736"/>
          </a:solidFill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Fira Sans" panose="020B0503050000020004" pitchFamily="34" charset="0"/>
              </a:rPr>
              <a:t>….High mortality amongst hospitalized severe malaria cases is due to late care seeking &amp; referral  and inability to pay for treatments</a:t>
            </a:r>
            <a:endParaRPr lang="en-NG" b="1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46773-3AD4-47E6-80DE-B6D69C23F2FD}"/>
              </a:ext>
            </a:extLst>
          </p:cNvPr>
          <p:cNvSpPr txBox="1"/>
          <p:nvPr/>
        </p:nvSpPr>
        <p:spPr>
          <a:xfrm>
            <a:off x="736345" y="2448701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 SEEKING AND REFERRALs</a:t>
            </a:r>
          </a:p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6540D-2DB8-4E67-AC6E-2A5F804CC404}"/>
              </a:ext>
            </a:extLst>
          </p:cNvPr>
          <p:cNvSpPr txBox="1"/>
          <p:nvPr/>
        </p:nvSpPr>
        <p:spPr>
          <a:xfrm>
            <a:off x="4838623" y="2466411"/>
            <a:ext cx="227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rgbClr val="235736"/>
                </a:solidFill>
                <a:latin typeface="Calibri"/>
              </a:rPr>
              <a:t>TREATMENT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57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60F66-C149-4DCE-BBF1-CF3F5FCE52CB}"/>
              </a:ext>
            </a:extLst>
          </p:cNvPr>
          <p:cNvSpPr txBox="1"/>
          <p:nvPr/>
        </p:nvSpPr>
        <p:spPr>
          <a:xfrm>
            <a:off x="8841524" y="2448561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357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REFERRAL/DISCHARGE</a:t>
            </a:r>
          </a:p>
        </p:txBody>
      </p:sp>
    </p:spTree>
    <p:extLst>
      <p:ext uri="{BB962C8B-B14F-4D97-AF65-F5344CB8AC3E}">
        <p14:creationId xmlns:p14="http://schemas.microsoft.com/office/powerpoint/2010/main" val="14690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EE8C687-E886-4229-84BC-8876DBD2F9FE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12191999" cy="1001683"/>
          </a:xfrm>
          <a:prstGeom prst="rect">
            <a:avLst/>
          </a:prstGeom>
          <a:solidFill>
            <a:srgbClr val="235736"/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chemeClr val="bg1"/>
                </a:solidFill>
                <a:latin typeface="Fira Sans" panose="020B0503050000020004" pitchFamily="34" charset="0"/>
              </a:rPr>
              <a:t>The Kano SMEP is working with CHAI to improve case management through strengthening key aspects of QoC and data use </a:t>
            </a:r>
            <a:endParaRPr lang="en-US" b="1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D0EC6AB-8BE8-47A8-BF76-6F4FAE0286E3}"/>
              </a:ext>
            </a:extLst>
          </p:cNvPr>
          <p:cNvGrpSpPr/>
          <p:nvPr/>
        </p:nvGrpSpPr>
        <p:grpSpPr>
          <a:xfrm>
            <a:off x="344495" y="1559294"/>
            <a:ext cx="8330426" cy="5197106"/>
            <a:chOff x="344495" y="1559294"/>
            <a:chExt cx="8528004" cy="5197106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4F7FF6C4-51E9-4106-BC34-69E79C35E96B}"/>
                </a:ext>
              </a:extLst>
            </p:cNvPr>
            <p:cNvSpPr/>
            <p:nvPr/>
          </p:nvSpPr>
          <p:spPr>
            <a:xfrm>
              <a:off x="358125" y="1580854"/>
              <a:ext cx="1826981" cy="387024"/>
            </a:xfrm>
            <a:prstGeom prst="homePlate">
              <a:avLst/>
            </a:prstGeom>
            <a:solidFill>
              <a:srgbClr val="F3FBF6"/>
            </a:solidFill>
            <a:ln>
              <a:solidFill>
                <a:srgbClr val="235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00" b="1">
                  <a:solidFill>
                    <a:schemeClr val="tx1"/>
                  </a:solidFill>
                  <a:latin typeface="Fira Sans" panose="020B0503050000020004" pitchFamily="34" charset="0"/>
                </a:rPr>
                <a:t>Objectives</a:t>
              </a:r>
              <a:endParaRPr lang="en-NG" sz="1300" b="1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E133039A-98AA-421B-B2D6-D9F5E133B356}"/>
                </a:ext>
              </a:extLst>
            </p:cNvPr>
            <p:cNvSpPr/>
            <p:nvPr/>
          </p:nvSpPr>
          <p:spPr>
            <a:xfrm>
              <a:off x="2316548" y="1559294"/>
              <a:ext cx="2435973" cy="408584"/>
            </a:xfrm>
            <a:prstGeom prst="chevron">
              <a:avLst/>
            </a:prstGeom>
            <a:solidFill>
              <a:srgbClr val="F3FBF6"/>
            </a:solidFill>
            <a:ln>
              <a:solidFill>
                <a:srgbClr val="235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b="1">
                  <a:solidFill>
                    <a:schemeClr val="tx1"/>
                  </a:solidFill>
                  <a:latin typeface="Fira Sans" panose="020B0503050000020004" pitchFamily="34" charset="0"/>
                </a:rPr>
                <a:t>Outputs</a:t>
              </a:r>
              <a:endParaRPr lang="en-NG" sz="1300" b="1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6B6B5939-F7C5-4245-8F85-4C54ECD35DAB}"/>
                </a:ext>
              </a:extLst>
            </p:cNvPr>
            <p:cNvSpPr/>
            <p:nvPr/>
          </p:nvSpPr>
          <p:spPr>
            <a:xfrm>
              <a:off x="4873888" y="1559294"/>
              <a:ext cx="2435973" cy="408584"/>
            </a:xfrm>
            <a:prstGeom prst="chevron">
              <a:avLst/>
            </a:prstGeom>
            <a:solidFill>
              <a:srgbClr val="F3FBF6"/>
            </a:solidFill>
            <a:ln>
              <a:solidFill>
                <a:srgbClr val="235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00" b="1">
                  <a:solidFill>
                    <a:schemeClr val="tx1"/>
                  </a:solidFill>
                  <a:latin typeface="Fira Sans" panose="020B0503050000020004" pitchFamily="34" charset="0"/>
                </a:rPr>
                <a:t>Outcomes</a:t>
              </a:r>
              <a:endParaRPr lang="en-NG" sz="1300" b="1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6D0AA8-1B53-4ADD-86DE-EE7D11E8E757}"/>
                </a:ext>
              </a:extLst>
            </p:cNvPr>
            <p:cNvSpPr/>
            <p:nvPr/>
          </p:nvSpPr>
          <p:spPr>
            <a:xfrm>
              <a:off x="344495" y="2045269"/>
              <a:ext cx="1759314" cy="12669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en-US" sz="1300" b="1">
                  <a:solidFill>
                    <a:schemeClr val="tx1"/>
                  </a:solidFill>
                  <a:latin typeface="Fira Sans" panose="020B0503050000020004" pitchFamily="34" charset="0"/>
                  <a:ea typeface="Verdana"/>
                  <a:cs typeface="Verdana" panose="020B0604030504040204" pitchFamily="34" charset="0"/>
                </a:rPr>
                <a:t>Strengthen coordination </a:t>
              </a:r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  <a:ea typeface="Verdana"/>
                  <a:cs typeface="Verdana" panose="020B0604030504040204" pitchFamily="34" charset="0"/>
                </a:rPr>
                <a:t>structures for QoC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9B560E-06CA-4334-802E-BAF68458322A}"/>
                </a:ext>
              </a:extLst>
            </p:cNvPr>
            <p:cNvSpPr/>
            <p:nvPr/>
          </p:nvSpPr>
          <p:spPr>
            <a:xfrm>
              <a:off x="347434" y="3434486"/>
              <a:ext cx="1759314" cy="15739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300" b="1">
                  <a:solidFill>
                    <a:schemeClr val="tx1"/>
                  </a:solidFill>
                  <a:latin typeface="Fira Sans" panose="020B0503050000020004" pitchFamily="34" charset="0"/>
                </a:rPr>
                <a:t>Build healthcare worker capacity </a:t>
              </a:r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through training &amp;  targeted supportive supervision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E196EC-C6DE-4AAE-AD9E-57D8513289F4}"/>
                </a:ext>
              </a:extLst>
            </p:cNvPr>
            <p:cNvSpPr/>
            <p:nvPr/>
          </p:nvSpPr>
          <p:spPr>
            <a:xfrm>
              <a:off x="347434" y="5109658"/>
              <a:ext cx="1759314" cy="16030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en-US" sz="1300" b="1">
                  <a:solidFill>
                    <a:schemeClr val="tx1"/>
                  </a:solidFill>
                  <a:latin typeface="Fira Sans" panose="020B0503050000020004" pitchFamily="34" charset="0"/>
                </a:rPr>
                <a:t>Improve availability of key malaria data </a:t>
              </a:r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via easy-to-use DHIS2 dashboards.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5E3E51-461B-419D-B6D6-55A10FB8D451}"/>
                </a:ext>
              </a:extLst>
            </p:cNvPr>
            <p:cNvSpPr/>
            <p:nvPr/>
          </p:nvSpPr>
          <p:spPr>
            <a:xfrm>
              <a:off x="7486876" y="3005596"/>
              <a:ext cx="1184154" cy="418549"/>
            </a:xfrm>
            <a:prstGeom prst="rect">
              <a:avLst/>
            </a:prstGeom>
            <a:solidFill>
              <a:srgbClr val="F3FBF6"/>
            </a:solidFill>
            <a:ln>
              <a:solidFill>
                <a:srgbClr val="23573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Impact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E979ED-4F1A-442E-9D5A-D6896A653F6B}"/>
                </a:ext>
              </a:extLst>
            </p:cNvPr>
            <p:cNvSpPr/>
            <p:nvPr/>
          </p:nvSpPr>
          <p:spPr>
            <a:xfrm>
              <a:off x="2316548" y="2048644"/>
              <a:ext cx="2298606" cy="1266961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Improved coordination of malaria </a:t>
              </a:r>
              <a:r>
                <a:rPr lang="en-GB" sz="1300" err="1">
                  <a:solidFill>
                    <a:schemeClr val="tx1"/>
                  </a:solidFill>
                  <a:latin typeface="Fira Sans" panose="020B0503050000020004" pitchFamily="34" charset="0"/>
                </a:rPr>
                <a:t>QoC</a:t>
              </a:r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 interventions as a component of state QoC strategy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  <a:p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899E9A-21BF-445B-AF1C-336581DC2AC8}"/>
                </a:ext>
              </a:extLst>
            </p:cNvPr>
            <p:cNvSpPr/>
            <p:nvPr/>
          </p:nvSpPr>
          <p:spPr>
            <a:xfrm>
              <a:off x="2316548" y="3434488"/>
              <a:ext cx="2298606" cy="1573360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Increased provider competency for data reporting and standards of care for case management</a:t>
              </a:r>
            </a:p>
            <a:p>
              <a:endParaRPr lang="en-GB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  <a:p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60F1F7-0DD0-497C-8045-C5B27BBC1FEB}"/>
                </a:ext>
              </a:extLst>
            </p:cNvPr>
            <p:cNvSpPr/>
            <p:nvPr/>
          </p:nvSpPr>
          <p:spPr>
            <a:xfrm>
              <a:off x="2316548" y="5154814"/>
              <a:ext cx="2298606" cy="730391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Improved SMEP’s capacity for targeted monitoring and follow-up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81F72D-0B75-4FCB-A6F8-B50837395A36}"/>
                </a:ext>
              </a:extLst>
            </p:cNvPr>
            <p:cNvSpPr/>
            <p:nvPr/>
          </p:nvSpPr>
          <p:spPr>
            <a:xfrm>
              <a:off x="2316548" y="6003154"/>
              <a:ext cx="2298606" cy="730391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Data review meetings re-focused to probe data accuracy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7D377C-F224-46E5-8741-E4FE2B8BDFE4}"/>
                </a:ext>
              </a:extLst>
            </p:cNvPr>
            <p:cNvSpPr/>
            <p:nvPr/>
          </p:nvSpPr>
          <p:spPr>
            <a:xfrm>
              <a:off x="4888797" y="2050889"/>
              <a:ext cx="2298606" cy="1266961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Malaria QoC integrated within the state’s QoC framework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A6BE9D-A1EB-466A-8F2B-C11022C81B86}"/>
                </a:ext>
              </a:extLst>
            </p:cNvPr>
            <p:cNvSpPr/>
            <p:nvPr/>
          </p:nvSpPr>
          <p:spPr>
            <a:xfrm>
              <a:off x="4888797" y="3413485"/>
              <a:ext cx="2298606" cy="785629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07000"/>
                </a:lnSpc>
                <a:tabLst>
                  <a:tab pos="457200" algn="l"/>
                </a:tabLst>
              </a:pPr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Improved adherence to malaria case management guidelines 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213897-D9CD-4BB6-ADA2-3DE185E78D83}"/>
                </a:ext>
              </a:extLst>
            </p:cNvPr>
            <p:cNvSpPr/>
            <p:nvPr/>
          </p:nvSpPr>
          <p:spPr>
            <a:xfrm>
              <a:off x="4888797" y="5155166"/>
              <a:ext cx="2298606" cy="730392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Improved use of malaria data for decision making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9AE2-EA7F-4669-BD8A-279F7BBDC539}"/>
                </a:ext>
              </a:extLst>
            </p:cNvPr>
            <p:cNvSpPr/>
            <p:nvPr/>
          </p:nvSpPr>
          <p:spPr>
            <a:xfrm>
              <a:off x="7492486" y="3489862"/>
              <a:ext cx="1380013" cy="2309833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Improved malaria case management outcomes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pic>
          <p:nvPicPr>
            <p:cNvPr id="48" name="Graphic 47" descr="Bullseye">
              <a:extLst>
                <a:ext uri="{FF2B5EF4-FFF2-40B4-BE49-F238E27FC236}">
                  <a16:creationId xmlns:a16="http://schemas.microsoft.com/office/drawing/2014/main" id="{7180969E-8302-4D26-9009-7981F2EFE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21725" y="5098345"/>
              <a:ext cx="623557" cy="67307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33EA49-268E-421D-88BD-34CBDBF6A433}"/>
                </a:ext>
              </a:extLst>
            </p:cNvPr>
            <p:cNvSpPr/>
            <p:nvPr/>
          </p:nvSpPr>
          <p:spPr>
            <a:xfrm>
              <a:off x="4888797" y="4284326"/>
              <a:ext cx="2298606" cy="785629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00">
                  <a:solidFill>
                    <a:schemeClr val="tx1"/>
                  </a:solidFill>
                  <a:latin typeface="Fira Sans" panose="020B0503050000020004" pitchFamily="34" charset="0"/>
                </a:rPr>
                <a:t>Improved quality of reported malaria data on the HMIS &amp; LMIS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211427-7415-4256-943B-58D9F1E350C5}"/>
                </a:ext>
              </a:extLst>
            </p:cNvPr>
            <p:cNvSpPr/>
            <p:nvPr/>
          </p:nvSpPr>
          <p:spPr>
            <a:xfrm>
              <a:off x="4888797" y="5970771"/>
              <a:ext cx="2298606" cy="785629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D5E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300">
                  <a:solidFill>
                    <a:schemeClr val="tx1"/>
                  </a:solidFill>
                  <a:latin typeface="Fira Sans" panose="020B0503050000020004" pitchFamily="34" charset="0"/>
                </a:rPr>
                <a:t>Reduced discrepancies in reported data</a:t>
              </a:r>
              <a:endParaRPr lang="en-NG" sz="130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6C9D541B-1054-46CC-A784-82F75D3A7DD4}"/>
                </a:ext>
              </a:extLst>
            </p:cNvPr>
            <p:cNvCxnSpPr>
              <a:stCxn id="34" idx="3"/>
              <a:endCxn id="40" idx="1"/>
            </p:cNvCxnSpPr>
            <p:nvPr/>
          </p:nvCxnSpPr>
          <p:spPr>
            <a:xfrm flipV="1">
              <a:off x="4615154" y="3806299"/>
              <a:ext cx="273643" cy="414869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8BBA3827-CB56-4B52-A09A-2598D833B413}"/>
                </a:ext>
              </a:extLst>
            </p:cNvPr>
            <p:cNvCxnSpPr>
              <a:stCxn id="34" idx="3"/>
              <a:endCxn id="50" idx="1"/>
            </p:cNvCxnSpPr>
            <p:nvPr/>
          </p:nvCxnSpPr>
          <p:spPr>
            <a:xfrm>
              <a:off x="4615154" y="4221168"/>
              <a:ext cx="273643" cy="455972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E69AFD39-BAEB-4303-8470-A98DA18AB477}"/>
                </a:ext>
              </a:extLst>
            </p:cNvPr>
            <p:cNvCxnSpPr>
              <a:cxnSpLocks/>
              <a:stCxn id="39" idx="3"/>
              <a:endCxn id="44" idx="1"/>
            </p:cNvCxnSpPr>
            <p:nvPr/>
          </p:nvCxnSpPr>
          <p:spPr>
            <a:xfrm>
              <a:off x="7187403" y="2684370"/>
              <a:ext cx="305082" cy="1960409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EA38EE6-3C2A-469B-9827-D159519A376C}"/>
                </a:ext>
              </a:extLst>
            </p:cNvPr>
            <p:cNvCxnSpPr>
              <a:cxnSpLocks/>
              <a:stCxn id="40" idx="3"/>
              <a:endCxn id="44" idx="1"/>
            </p:cNvCxnSpPr>
            <p:nvPr/>
          </p:nvCxnSpPr>
          <p:spPr>
            <a:xfrm>
              <a:off x="7187403" y="3806300"/>
              <a:ext cx="305082" cy="838479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5A729F5A-EC24-4417-809D-8241AAA83D85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 flipV="1">
              <a:off x="7187403" y="4644779"/>
              <a:ext cx="305082" cy="875583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731D8EF3-E69E-4584-83E1-C1DC507DF3D7}"/>
                </a:ext>
              </a:extLst>
            </p:cNvPr>
            <p:cNvCxnSpPr>
              <a:cxnSpLocks/>
              <a:stCxn id="52" idx="3"/>
              <a:endCxn id="44" idx="1"/>
            </p:cNvCxnSpPr>
            <p:nvPr/>
          </p:nvCxnSpPr>
          <p:spPr>
            <a:xfrm flipV="1">
              <a:off x="7187403" y="4644779"/>
              <a:ext cx="305082" cy="1718807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DCB7A22-6692-45C4-978C-9C39300ED9F5}"/>
                </a:ext>
              </a:extLst>
            </p:cNvPr>
            <p:cNvCxnSpPr>
              <a:stCxn id="30" idx="3"/>
              <a:endCxn id="39" idx="1"/>
            </p:cNvCxnSpPr>
            <p:nvPr/>
          </p:nvCxnSpPr>
          <p:spPr>
            <a:xfrm>
              <a:off x="4615154" y="2682125"/>
              <a:ext cx="273643" cy="2245"/>
            </a:xfrm>
            <a:prstGeom prst="straightConnector1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544F34E-A2D2-4F2C-A1CB-92728BB47BCD}"/>
                </a:ext>
              </a:extLst>
            </p:cNvPr>
            <p:cNvCxnSpPr>
              <a:stCxn id="37" idx="3"/>
              <a:endCxn id="43" idx="1"/>
            </p:cNvCxnSpPr>
            <p:nvPr/>
          </p:nvCxnSpPr>
          <p:spPr>
            <a:xfrm>
              <a:off x="4615154" y="5520010"/>
              <a:ext cx="273643" cy="353"/>
            </a:xfrm>
            <a:prstGeom prst="straightConnector1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534E206-9F98-4056-9CDF-8B3A94D4294B}"/>
                </a:ext>
              </a:extLst>
            </p:cNvPr>
            <p:cNvCxnSpPr>
              <a:stCxn id="38" idx="3"/>
              <a:endCxn id="52" idx="1"/>
            </p:cNvCxnSpPr>
            <p:nvPr/>
          </p:nvCxnSpPr>
          <p:spPr>
            <a:xfrm flipV="1">
              <a:off x="4615154" y="6363586"/>
              <a:ext cx="273643" cy="4764"/>
            </a:xfrm>
            <a:prstGeom prst="straightConnector1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AC66ED2-B1D0-4E5A-97EA-94713A99AC05}"/>
                </a:ext>
              </a:extLst>
            </p:cNvPr>
            <p:cNvCxnSpPr>
              <a:stCxn id="21" idx="3"/>
              <a:endCxn id="30" idx="1"/>
            </p:cNvCxnSpPr>
            <p:nvPr/>
          </p:nvCxnSpPr>
          <p:spPr>
            <a:xfrm>
              <a:off x="2103809" y="2678750"/>
              <a:ext cx="212739" cy="3375"/>
            </a:xfrm>
            <a:prstGeom prst="straightConnector1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D519BB9-53D0-492C-9C0C-B61CDDA5EFD1}"/>
                </a:ext>
              </a:extLst>
            </p:cNvPr>
            <p:cNvCxnSpPr>
              <a:stCxn id="22" idx="3"/>
              <a:endCxn id="34" idx="1"/>
            </p:cNvCxnSpPr>
            <p:nvPr/>
          </p:nvCxnSpPr>
          <p:spPr>
            <a:xfrm flipV="1">
              <a:off x="2106748" y="4221168"/>
              <a:ext cx="209800" cy="313"/>
            </a:xfrm>
            <a:prstGeom prst="straightConnector1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DFFFAD68-0D6F-496B-ADFC-43A0DA72C1D6}"/>
                </a:ext>
              </a:extLst>
            </p:cNvPr>
            <p:cNvCxnSpPr>
              <a:stCxn id="23" idx="3"/>
              <a:endCxn id="37" idx="1"/>
            </p:cNvCxnSpPr>
            <p:nvPr/>
          </p:nvCxnSpPr>
          <p:spPr>
            <a:xfrm flipV="1">
              <a:off x="2106748" y="5520010"/>
              <a:ext cx="209800" cy="391170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EAD1C913-9507-4F34-97BF-39F2A8CFD542}"/>
                </a:ext>
              </a:extLst>
            </p:cNvPr>
            <p:cNvCxnSpPr>
              <a:stCxn id="23" idx="3"/>
              <a:endCxn id="38" idx="1"/>
            </p:cNvCxnSpPr>
            <p:nvPr/>
          </p:nvCxnSpPr>
          <p:spPr>
            <a:xfrm>
              <a:off x="2106748" y="5911180"/>
              <a:ext cx="209800" cy="457170"/>
            </a:xfrm>
            <a:prstGeom prst="bentConnector3">
              <a:avLst/>
            </a:prstGeom>
            <a:ln>
              <a:solidFill>
                <a:srgbClr val="2357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2BCA0B8-8EA9-41DD-A947-90A91A225969}"/>
              </a:ext>
            </a:extLst>
          </p:cNvPr>
          <p:cNvSpPr txBox="1"/>
          <p:nvPr/>
        </p:nvSpPr>
        <p:spPr>
          <a:xfrm>
            <a:off x="8508223" y="1792531"/>
            <a:ext cx="3456344" cy="43311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4400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00">
                <a:latin typeface="Fira Sans" panose="020B0503050000020004" pitchFamily="34" charset="0"/>
              </a:rPr>
              <a:t>The QoC is intervention is implemented in 2 LGAs </a:t>
            </a:r>
            <a:r>
              <a:rPr lang="en-GB" sz="1300" err="1">
                <a:latin typeface="Fira Sans" panose="020B0503050000020004" pitchFamily="34" charset="0"/>
              </a:rPr>
              <a:t>Madobi</a:t>
            </a:r>
            <a:r>
              <a:rPr lang="en-GB" sz="1300">
                <a:latin typeface="Fira Sans" panose="020B0503050000020004" pitchFamily="34" charset="0"/>
              </a:rPr>
              <a:t> &amp; </a:t>
            </a:r>
            <a:r>
              <a:rPr lang="en-GB" sz="1300" err="1">
                <a:latin typeface="Fira Sans" panose="020B0503050000020004" pitchFamily="34" charset="0"/>
              </a:rPr>
              <a:t>Dawakin</a:t>
            </a:r>
            <a:r>
              <a:rPr lang="en-GB" sz="1300">
                <a:latin typeface="Fira Sans" panose="020B0503050000020004" pitchFamily="34" charset="0"/>
              </a:rPr>
              <a:t> </a:t>
            </a:r>
            <a:r>
              <a:rPr lang="en-GB" sz="1300" err="1">
                <a:latin typeface="Fira Sans" panose="020B0503050000020004" pitchFamily="34" charset="0"/>
              </a:rPr>
              <a:t>Tofa</a:t>
            </a:r>
            <a:r>
              <a:rPr lang="en-GB" sz="1300">
                <a:latin typeface="Fira Sans" panose="020B0503050000020004" pitchFamily="34" charset="0"/>
              </a:rPr>
              <a:t> (28PHCs and 2 SHFs)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00">
                <a:latin typeface="Fira Sans" panose="020B0503050000020004" pitchFamily="34" charset="0"/>
              </a:rPr>
              <a:t>A baseline assessment was conducted that elucidated significant challenges: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300">
                <a:latin typeface="Fira Sans" panose="020B0503050000020004" pitchFamily="34" charset="0"/>
              </a:rPr>
              <a:t>Only 64% of the severe malaria cases in SHFs were treated according to the guidelines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300">
                <a:latin typeface="Fira Sans" panose="020B0503050000020004" pitchFamily="34" charset="0"/>
              </a:rPr>
              <a:t>Challenges with data collection, review and use processes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00">
                <a:latin typeface="Fira Sans" panose="020B0503050000020004" pitchFamily="34" charset="0"/>
              </a:rPr>
              <a:t>In response, the state has implemented the following: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300">
                <a:latin typeface="Fira Sans" panose="020B0503050000020004" pitchFamily="34" charset="0"/>
              </a:rPr>
              <a:t>Developed a malaria QoC dashboard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300">
                <a:latin typeface="Fira Sans" panose="020B0503050000020004" pitchFamily="34" charset="0"/>
              </a:rPr>
              <a:t>Reactivated and set up facility level QI teams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300">
                <a:latin typeface="Fira Sans" panose="020B0503050000020004" pitchFamily="34" charset="0"/>
              </a:rPr>
              <a:t>Developed &amp; Rolled out state </a:t>
            </a:r>
            <a:r>
              <a:rPr lang="en-GB" sz="1300" err="1">
                <a:latin typeface="Fira Sans" panose="020B0503050000020004" pitchFamily="34" charset="0"/>
              </a:rPr>
              <a:t>QoC</a:t>
            </a:r>
            <a:r>
              <a:rPr lang="en-GB" sz="1300">
                <a:latin typeface="Fira Sans" panose="020B0503050000020004" pitchFamily="34" charset="0"/>
              </a:rPr>
              <a:t> quality improvement plan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439CA00-00ED-4045-8FF3-91610A4D796B}"/>
              </a:ext>
            </a:extLst>
          </p:cNvPr>
          <p:cNvSpPr txBox="1"/>
          <p:nvPr/>
        </p:nvSpPr>
        <p:spPr>
          <a:xfrm>
            <a:off x="227433" y="1105340"/>
            <a:ext cx="8256167" cy="407016"/>
          </a:xfrm>
          <a:prstGeom prst="rect">
            <a:avLst/>
          </a:prstGeom>
          <a:solidFill>
            <a:srgbClr val="235736"/>
          </a:solidFill>
        </p:spPr>
        <p:txBody>
          <a:bodyPr wrap="square" tIns="14400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b="1">
                <a:solidFill>
                  <a:schemeClr val="bg1"/>
                </a:solidFill>
                <a:latin typeface="Fira Sans" panose="020B0503050000020004" pitchFamily="34" charset="0"/>
              </a:rPr>
              <a:t>Kano malaria </a:t>
            </a:r>
            <a:r>
              <a:rPr lang="en-GB" sz="1400" b="1" err="1">
                <a:solidFill>
                  <a:schemeClr val="bg1"/>
                </a:solidFill>
                <a:latin typeface="Fira Sans" panose="020B0503050000020004" pitchFamily="34" charset="0"/>
              </a:rPr>
              <a:t>QoC</a:t>
            </a:r>
            <a:r>
              <a:rPr lang="en-GB" sz="1400" b="1">
                <a:solidFill>
                  <a:schemeClr val="bg1"/>
                </a:solidFill>
                <a:latin typeface="Fira Sans" panose="020B0503050000020004" pitchFamily="34" charset="0"/>
              </a:rPr>
              <a:t> interventions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2C076F4-9EF7-408B-A8A5-99E53541353D}"/>
              </a:ext>
            </a:extLst>
          </p:cNvPr>
          <p:cNvSpPr/>
          <p:nvPr/>
        </p:nvSpPr>
        <p:spPr>
          <a:xfrm>
            <a:off x="227433" y="1105340"/>
            <a:ext cx="8256167" cy="5655090"/>
          </a:xfrm>
          <a:prstGeom prst="rect">
            <a:avLst/>
          </a:prstGeom>
          <a:noFill/>
          <a:ln>
            <a:solidFill>
              <a:srgbClr val="235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628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17D2999-F920-41F3-B64F-07FE690936B8}"/>
              </a:ext>
            </a:extLst>
          </p:cNvPr>
          <p:cNvGrpSpPr/>
          <p:nvPr/>
        </p:nvGrpSpPr>
        <p:grpSpPr>
          <a:xfrm>
            <a:off x="9993911" y="1101442"/>
            <a:ext cx="2198089" cy="5222179"/>
            <a:chOff x="6606282" y="748185"/>
            <a:chExt cx="2537717" cy="5617029"/>
          </a:xfrm>
        </p:grpSpPr>
        <p:pic>
          <p:nvPicPr>
            <p:cNvPr id="72" name="Picture 8">
              <a:extLst>
                <a:ext uri="{FF2B5EF4-FFF2-40B4-BE49-F238E27FC236}">
                  <a16:creationId xmlns:a16="http://schemas.microsoft.com/office/drawing/2014/main" id="{65CF5029-6A1B-4150-8778-E8622E5C0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0000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"/>
            <a:stretch>
              <a:fillRect/>
            </a:stretch>
          </p:blipFill>
          <p:spPr bwMode="gray">
            <a:xfrm>
              <a:off x="6606282" y="748185"/>
              <a:ext cx="2537717" cy="561702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8D7C1E7-D6C7-4269-AC02-F7AB106EA9D5}"/>
                </a:ext>
              </a:extLst>
            </p:cNvPr>
            <p:cNvSpPr/>
            <p:nvPr/>
          </p:nvSpPr>
          <p:spPr>
            <a:xfrm>
              <a:off x="7052286" y="1092367"/>
              <a:ext cx="2091713" cy="52365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EE8C687-E886-4229-84BC-8876DBD2F9FE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12191999" cy="1001683"/>
          </a:xfrm>
          <a:prstGeom prst="rect">
            <a:avLst/>
          </a:prstGeom>
          <a:solidFill>
            <a:srgbClr val="235736"/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chemeClr val="bg1"/>
                </a:solidFill>
                <a:latin typeface="Fira Sans" panose="020B0503050000020004" pitchFamily="34" charset="0"/>
              </a:rPr>
              <a:t>There are opportunities to improve management of severe malaria cases and leverage on lessons learned from previous work</a:t>
            </a:r>
            <a:endParaRPr lang="en-US" b="1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12018D-ADA9-42B0-BEF0-4595CC4F4238}"/>
              </a:ext>
            </a:extLst>
          </p:cNvPr>
          <p:cNvSpPr/>
          <p:nvPr/>
        </p:nvSpPr>
        <p:spPr>
          <a:xfrm>
            <a:off x="253740" y="3838342"/>
            <a:ext cx="1557140" cy="248498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EF4E72-20FB-49CC-A34F-8AEDAE802D74}"/>
              </a:ext>
            </a:extLst>
          </p:cNvPr>
          <p:cNvSpPr txBox="1"/>
          <p:nvPr/>
        </p:nvSpPr>
        <p:spPr>
          <a:xfrm>
            <a:off x="1443286" y="3895696"/>
            <a:ext cx="177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DBFEA-9844-468B-A51A-0804AF04652B}"/>
              </a:ext>
            </a:extLst>
          </p:cNvPr>
          <p:cNvSpPr txBox="1"/>
          <p:nvPr/>
        </p:nvSpPr>
        <p:spPr>
          <a:xfrm>
            <a:off x="222919" y="3838342"/>
            <a:ext cx="158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</a:rPr>
              <a:t>Future opportunities/ Planned work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8276EF-15E8-4609-95EF-712A1FEABCD0}"/>
              </a:ext>
            </a:extLst>
          </p:cNvPr>
          <p:cNvSpPr/>
          <p:nvPr/>
        </p:nvSpPr>
        <p:spPr>
          <a:xfrm>
            <a:off x="2185834" y="3838582"/>
            <a:ext cx="8390359" cy="2484981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30000">
                <a:schemeClr val="bg1">
                  <a:alpha val="96000"/>
                </a:schemeClr>
              </a:gs>
              <a:gs pos="87000">
                <a:srgbClr val="D5EFDF"/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Deploy strategies for improving Case Management of Malaria such as: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Integrate the malaria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peer-led </a:t>
            </a: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earning modules</a:t>
            </a: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into the state’s peer-led-learning platform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Activate facility QI teams for malaria case management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Conduct facility-level mentoring and follow-up in each facility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Institute monthly clinical meetings in secondary health facilities to improve adherence to treatment protocols and improve treatment outcomes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640803-0C06-4DC2-AF63-838294FA771F}"/>
              </a:ext>
            </a:extLst>
          </p:cNvPr>
          <p:cNvSpPr/>
          <p:nvPr/>
        </p:nvSpPr>
        <p:spPr>
          <a:xfrm>
            <a:off x="2119817" y="1174531"/>
            <a:ext cx="8390360" cy="2411949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99000"/>
                </a:schemeClr>
              </a:gs>
              <a:gs pos="30000">
                <a:schemeClr val="bg1">
                  <a:alpha val="96000"/>
                </a:schemeClr>
              </a:gs>
              <a:gs pos="87000">
                <a:srgbClr val="D5EFDF"/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Lack of prioritization of SHFs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 case management trainings which have focused mostly on PHCs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Low availability of treatment guidelines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 service levels leads to delayed treatment initiation and poor adherence to treatment guidelines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GB" sz="1400" b="1" err="1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ub</a:t>
            </a:r>
            <a:r>
              <a:rPr lang="en-GB" sz="1400" b="1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-optimal availability of other supportive treatments </a:t>
            </a: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e.g. l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ack of adequate Oxygen supplies at EPUs to manage hypoxemia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400" b="1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High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attrition of trained HCWs contributes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poor </a:t>
            </a: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treatment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capacity across SHFs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400" b="1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Deploying a peer-led learning approach </a:t>
            </a:r>
            <a:r>
              <a:rPr lang="en-GB" sz="1400">
                <a:solidFill>
                  <a:srgbClr val="000000"/>
                </a:solidFill>
                <a:latin typeface="Fira Sans" panose="020B05030500000200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 an effective and efficient way of building HCW capacity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7CB42F-DEA9-4FBC-A963-DC7255534D14}"/>
              </a:ext>
            </a:extLst>
          </p:cNvPr>
          <p:cNvSpPr/>
          <p:nvPr/>
        </p:nvSpPr>
        <p:spPr>
          <a:xfrm>
            <a:off x="1970206" y="3838342"/>
            <a:ext cx="45719" cy="2471018"/>
          </a:xfrm>
          <a:prstGeom prst="rect">
            <a:avLst/>
          </a:prstGeom>
          <a:solidFill>
            <a:srgbClr val="23573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86CF4A-B20D-4916-9FF5-04CB75D65C6C}"/>
              </a:ext>
            </a:extLst>
          </p:cNvPr>
          <p:cNvSpPr/>
          <p:nvPr/>
        </p:nvSpPr>
        <p:spPr>
          <a:xfrm>
            <a:off x="1970206" y="1345017"/>
            <a:ext cx="57431" cy="2149990"/>
          </a:xfrm>
          <a:prstGeom prst="rect">
            <a:avLst/>
          </a:prstGeom>
          <a:solidFill>
            <a:srgbClr val="23573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60E569-AA87-4D3B-A0AE-BD3B38B41C0D}"/>
              </a:ext>
            </a:extLst>
          </p:cNvPr>
          <p:cNvSpPr/>
          <p:nvPr/>
        </p:nvSpPr>
        <p:spPr>
          <a:xfrm>
            <a:off x="238894" y="1310898"/>
            <a:ext cx="1557140" cy="214999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0E537E8-30E0-4B34-9E09-CA336510D126}"/>
              </a:ext>
            </a:extLst>
          </p:cNvPr>
          <p:cNvSpPr txBox="1"/>
          <p:nvPr/>
        </p:nvSpPr>
        <p:spPr>
          <a:xfrm>
            <a:off x="222919" y="1436490"/>
            <a:ext cx="1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Fira Sans" panose="020B0503050000020004" pitchFamily="34" charset="0"/>
              </a:rPr>
              <a:t>Lessons learned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1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riting implement, stationary, pen&#10;&#10;Description automatically generated">
            <a:extLst>
              <a:ext uri="{FF2B5EF4-FFF2-40B4-BE49-F238E27FC236}">
                <a16:creationId xmlns:a16="http://schemas.microsoft.com/office/drawing/2014/main" id="{D8DBE803-D280-467E-8A37-B21A162F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0"/>
            <a:ext cx="11369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2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mbulance*emergency*health*heart attack*safety*help*safety team*hospit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blem-based-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5ACAFD6_D41B_4389_A493_83C9923E83E0&quot;,&quot;SourceFullName&quot;:&quot;Chart in Microsoft PowerPoint&quot;,&quot;LastUpdate&quot;:&quot;2022-01-19 8:47 PM&quot;,&quot;UpdatedBy&quot;:&quot;ANGALE&quot;,&quot;IsLinked&quot;:false,&quot;IsBrokenLink&quot;:false,&quot;Type&quot;: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rk-money_POWER_USER_SEPARATOR_ICONS_anonymous_POWER_USER_SEPARATOR_ICONS_coin_POWER_USER_SEPARATOR_ICONS_corruption_POWER_USER_SEPARATOR_ICONS_election_POWER_USER_SEPARATOR_ICONS_money_POWER_USER_SEPARATOR_ICONS_pac_POWER_USER_SEPARATOR_ICONS_politic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333333"/>
    </a:dk1>
    <a:lt1>
      <a:srgbClr val="FFFFFF"/>
    </a:lt1>
    <a:dk2>
      <a:srgbClr val="003E78"/>
    </a:dk2>
    <a:lt2>
      <a:srgbClr val="D5E7EF"/>
    </a:lt2>
    <a:accent1>
      <a:srgbClr val="1282A2"/>
    </a:accent1>
    <a:accent2>
      <a:srgbClr val="7ABACC"/>
    </a:accent2>
    <a:accent3>
      <a:srgbClr val="7ACCA7"/>
    </a:accent3>
    <a:accent4>
      <a:srgbClr val="83CC7A"/>
    </a:accent4>
    <a:accent5>
      <a:srgbClr val="E2A918"/>
    </a:accent5>
    <a:accent6>
      <a:srgbClr val="A05059"/>
    </a:accent6>
    <a:hlink>
      <a:srgbClr val="1282A2"/>
    </a:hlink>
    <a:folHlink>
      <a:srgbClr val="0C5A70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333333"/>
    </a:dk1>
    <a:lt1>
      <a:srgbClr val="FFFFFF"/>
    </a:lt1>
    <a:dk2>
      <a:srgbClr val="003E78"/>
    </a:dk2>
    <a:lt2>
      <a:srgbClr val="D5E7EF"/>
    </a:lt2>
    <a:accent1>
      <a:srgbClr val="1282A2"/>
    </a:accent1>
    <a:accent2>
      <a:srgbClr val="7ABACC"/>
    </a:accent2>
    <a:accent3>
      <a:srgbClr val="7ACCA7"/>
    </a:accent3>
    <a:accent4>
      <a:srgbClr val="83CC7A"/>
    </a:accent4>
    <a:accent5>
      <a:srgbClr val="E2A918"/>
    </a:accent5>
    <a:accent6>
      <a:srgbClr val="A05059"/>
    </a:accent6>
    <a:hlink>
      <a:srgbClr val="1282A2"/>
    </a:hlink>
    <a:folHlink>
      <a:srgbClr val="0C5A70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Angale</dc:creator>
  <cp:revision>1</cp:revision>
  <dcterms:created xsi:type="dcterms:W3CDTF">2022-01-19T11:56:25Z</dcterms:created>
  <dcterms:modified xsi:type="dcterms:W3CDTF">2022-02-08T13:47:41Z</dcterms:modified>
</cp:coreProperties>
</file>