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3"/>
  </p:notesMasterIdLst>
  <p:sldIdLst>
    <p:sldId id="329" r:id="rId5"/>
    <p:sldId id="1158" r:id="rId6"/>
    <p:sldId id="358" r:id="rId7"/>
    <p:sldId id="1196" r:id="rId8"/>
    <p:sldId id="1197" r:id="rId9"/>
    <p:sldId id="1198" r:id="rId10"/>
    <p:sldId id="1210" r:id="rId11"/>
    <p:sldId id="1199" r:id="rId12"/>
    <p:sldId id="1202" r:id="rId13"/>
    <p:sldId id="1200" r:id="rId14"/>
    <p:sldId id="1201" r:id="rId15"/>
    <p:sldId id="1203" r:id="rId16"/>
    <p:sldId id="1204" r:id="rId17"/>
    <p:sldId id="1205" r:id="rId18"/>
    <p:sldId id="1207" r:id="rId19"/>
    <p:sldId id="1208" r:id="rId20"/>
    <p:sldId id="1209" r:id="rId21"/>
    <p:sldId id="49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B5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8000" autoAdjust="0"/>
  </p:normalViewPr>
  <p:slideViewPr>
    <p:cSldViewPr>
      <p:cViewPr varScale="1">
        <p:scale>
          <a:sx n="88" d="100"/>
          <a:sy n="88" d="100"/>
        </p:scale>
        <p:origin x="102" y="78"/>
      </p:cViewPr>
      <p:guideLst>
        <p:guide orient="horz" pos="2160"/>
        <p:guide pos="3840"/>
      </p:guideLst>
    </p:cSldViewPr>
  </p:slideViewPr>
  <p:notesTextViewPr>
    <p:cViewPr>
      <p:scale>
        <a:sx n="1" d="1"/>
        <a:sy n="1" d="1"/>
      </p:scale>
      <p:origin x="0" y="0"/>
    </p:cViewPr>
  </p:notesTextViewPr>
  <p:sorterViewPr>
    <p:cViewPr>
      <p:scale>
        <a:sx n="140" d="100"/>
        <a:sy n="140" d="100"/>
      </p:scale>
      <p:origin x="0" y="-16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Sturgess" userId="3796da39-aedb-4ba5-9a5f-3e927cb746c1" providerId="ADAL" clId="{EFF36081-DE4B-4F47-9451-0693FE02DB0E}"/>
    <pc:docChg chg="modShowInfo">
      <pc:chgData name="Angela Sturgess" userId="3796da39-aedb-4ba5-9a5f-3e927cb746c1" providerId="ADAL" clId="{EFF36081-DE4B-4F47-9451-0693FE02DB0E}" dt="2022-02-09T12:31:06.086" v="1" actId="2744"/>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42018-B92A-4872-B90A-3AB086E44761}" type="datetimeFigureOut">
              <a:rPr lang="en-GB" smtClean="0"/>
              <a:t>09/02/22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7776A-EAB5-4C10-A04C-DD148686D96B}" type="slidenum">
              <a:rPr lang="en-GB" smtClean="0"/>
              <a:t>‹#›</a:t>
            </a:fld>
            <a:endParaRPr lang="en-GB"/>
          </a:p>
        </p:txBody>
      </p:sp>
    </p:spTree>
    <p:extLst>
      <p:ext uri="{BB962C8B-B14F-4D97-AF65-F5344CB8AC3E}">
        <p14:creationId xmlns:p14="http://schemas.microsoft.com/office/powerpoint/2010/main" val="17786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Immagine 9"/>
          <p:cNvPicPr>
            <a:picLocks/>
          </p:cNvPicPr>
          <p:nvPr userDrawn="1"/>
        </p:nvPicPr>
        <p:blipFill>
          <a:blip r:embed="rId2"/>
          <a:stretch>
            <a:fillRect/>
          </a:stretch>
        </p:blipFill>
        <p:spPr>
          <a:xfrm>
            <a:off x="1" y="-24714"/>
            <a:ext cx="12191999" cy="6882714"/>
          </a:xfrm>
          <a:prstGeom prst="rect">
            <a:avLst/>
          </a:prstGeom>
        </p:spPr>
      </p:pic>
      <p:grpSp>
        <p:nvGrpSpPr>
          <p:cNvPr id="12" name="Group 11"/>
          <p:cNvGrpSpPr/>
          <p:nvPr userDrawn="1"/>
        </p:nvGrpSpPr>
        <p:grpSpPr>
          <a:xfrm>
            <a:off x="1236514" y="5524500"/>
            <a:ext cx="9901388" cy="1206500"/>
            <a:chOff x="927385" y="5524500"/>
            <a:chExt cx="7426041" cy="1206500"/>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1715" y="5658706"/>
              <a:ext cx="2711711" cy="829979"/>
            </a:xfrm>
            <a:prstGeom prst="rect">
              <a:avLst/>
            </a:prstGeom>
          </p:spPr>
        </p:pic>
        <p:cxnSp>
          <p:nvCxnSpPr>
            <p:cNvPr id="14" name="Straight Connector 13"/>
            <p:cNvCxnSpPr/>
            <p:nvPr/>
          </p:nvCxnSpPr>
          <p:spPr>
            <a:xfrm>
              <a:off x="5130800" y="5524500"/>
              <a:ext cx="0" cy="12065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7385" y="5909651"/>
              <a:ext cx="3687478" cy="328088"/>
            </a:xfrm>
            <a:prstGeom prst="rect">
              <a:avLst/>
            </a:prstGeom>
          </p:spPr>
        </p:pic>
      </p:grpSp>
      <p:sp>
        <p:nvSpPr>
          <p:cNvPr id="2" name="Title 1"/>
          <p:cNvSpPr>
            <a:spLocks noGrp="1"/>
          </p:cNvSpPr>
          <p:nvPr userDrawn="1">
            <p:ph type="ctrTitle" hasCustomPrompt="1"/>
          </p:nvPr>
        </p:nvSpPr>
        <p:spPr>
          <a:xfrm>
            <a:off x="915028" y="620688"/>
            <a:ext cx="10363200" cy="1030312"/>
          </a:xfrm>
          <a:prstGeom prst="rect">
            <a:avLst/>
          </a:prstGeom>
        </p:spPr>
        <p:txBody>
          <a:bodyPr anchor="ctr" anchorCtr="0"/>
          <a:lstStyle>
            <a:lvl1pPr marL="0" algn="ctr" defTabSz="914400" rtl="0" eaLnBrk="1" latinLnBrk="0" hangingPunct="1">
              <a:defRPr lang="en-GB" sz="3600" b="1" kern="1200" dirty="0">
                <a:solidFill>
                  <a:schemeClr val="bg1"/>
                </a:solidFill>
                <a:latin typeface="+mj-lt"/>
                <a:ea typeface="Helvetica Neue" charset="0"/>
                <a:cs typeface="Helvetica Neue" charset="0"/>
              </a:defRPr>
            </a:lvl1pPr>
          </a:lstStyle>
          <a:p>
            <a:r>
              <a:rPr lang="en-US" dirty="0"/>
              <a:t>Click to edit title</a:t>
            </a:r>
            <a:endParaRPr lang="en-GB" dirty="0"/>
          </a:p>
        </p:txBody>
      </p:sp>
      <p:sp>
        <p:nvSpPr>
          <p:cNvPr id="3" name="Subtitle 2"/>
          <p:cNvSpPr>
            <a:spLocks noGrp="1"/>
          </p:cNvSpPr>
          <p:nvPr userDrawn="1">
            <p:ph type="subTitle" idx="1" hasCustomPrompt="1"/>
          </p:nvPr>
        </p:nvSpPr>
        <p:spPr>
          <a:xfrm>
            <a:off x="480004" y="4521200"/>
            <a:ext cx="11233248" cy="508000"/>
          </a:xfrm>
        </p:spPr>
        <p:txBody>
          <a:bodyPr anchor="ctr" anchorCtr="0">
            <a:no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endParaRPr lang="en-GB" dirty="0"/>
          </a:p>
        </p:txBody>
      </p:sp>
      <p:sp>
        <p:nvSpPr>
          <p:cNvPr id="23" name="Text Placeholder 22"/>
          <p:cNvSpPr>
            <a:spLocks noGrp="1"/>
          </p:cNvSpPr>
          <p:nvPr userDrawn="1">
            <p:ph type="body" sz="quarter" idx="10" hasCustomPrompt="1"/>
          </p:nvPr>
        </p:nvSpPr>
        <p:spPr>
          <a:xfrm>
            <a:off x="431371" y="1844676"/>
            <a:ext cx="11330516" cy="432197"/>
          </a:xfrm>
        </p:spPr>
        <p:txBody>
          <a:bodyPr anchor="ctr" anchorCtr="0">
            <a:noAutofit/>
          </a:bodyPr>
          <a:lstStyle>
            <a:lvl1pPr marL="0" indent="0" algn="ctr">
              <a:buNone/>
              <a:defRPr sz="2400">
                <a:solidFill>
                  <a:schemeClr val="bg1"/>
                </a:solidFill>
              </a:defRPr>
            </a:lvl1pPr>
          </a:lstStyle>
          <a:p>
            <a:pPr lvl="0"/>
            <a:r>
              <a:rPr lang="en-US" dirty="0"/>
              <a:t>Click to edit subtitle</a:t>
            </a:r>
          </a:p>
        </p:txBody>
      </p:sp>
      <p:grpSp>
        <p:nvGrpSpPr>
          <p:cNvPr id="4" name="Group 3"/>
          <p:cNvGrpSpPr/>
          <p:nvPr userDrawn="1"/>
        </p:nvGrpSpPr>
        <p:grpSpPr>
          <a:xfrm>
            <a:off x="3884266" y="2807563"/>
            <a:ext cx="4424727" cy="1014290"/>
            <a:chOff x="2915816" y="2807563"/>
            <a:chExt cx="3318545" cy="1014290"/>
          </a:xfrm>
        </p:grpSpPr>
        <p:pic>
          <p:nvPicPr>
            <p:cNvPr id="16" name="Picture 1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64854" y="2807563"/>
              <a:ext cx="1014290" cy="1014290"/>
            </a:xfrm>
            <a:prstGeom prst="rect">
              <a:avLst/>
            </a:prstGeom>
          </p:spPr>
        </p:pic>
        <p:pic>
          <p:nvPicPr>
            <p:cNvPr id="18" name="Picture 1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220071" y="2807563"/>
              <a:ext cx="1014290" cy="1014290"/>
            </a:xfrm>
            <a:prstGeom prst="rect">
              <a:avLst/>
            </a:prstGeom>
          </p:spPr>
        </p:pic>
        <p:pic>
          <p:nvPicPr>
            <p:cNvPr id="11" name="Picture 1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15816" y="2807563"/>
              <a:ext cx="1008112" cy="1008112"/>
            </a:xfrm>
            <a:prstGeom prst="rect">
              <a:avLst/>
            </a:prstGeom>
          </p:spPr>
        </p:pic>
      </p:grpSp>
    </p:spTree>
    <p:extLst>
      <p:ext uri="{BB962C8B-B14F-4D97-AF65-F5344CB8AC3E}">
        <p14:creationId xmlns:p14="http://schemas.microsoft.com/office/powerpoint/2010/main" val="270525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layout &amp; one text box">
    <p:spTree>
      <p:nvGrpSpPr>
        <p:cNvPr id="1" name=""/>
        <p:cNvGrpSpPr/>
        <p:nvPr/>
      </p:nvGrpSpPr>
      <p:grpSpPr>
        <a:xfrm>
          <a:off x="0" y="0"/>
          <a:ext cx="0" cy="0"/>
          <a:chOff x="0" y="0"/>
          <a:chExt cx="0" cy="0"/>
        </a:xfrm>
      </p:grpSpPr>
      <p:sp>
        <p:nvSpPr>
          <p:cNvPr id="6" name="Table Placeholder 5"/>
          <p:cNvSpPr>
            <a:spLocks noGrp="1"/>
          </p:cNvSpPr>
          <p:nvPr>
            <p:ph type="tbl" sz="quarter" idx="10"/>
          </p:nvPr>
        </p:nvSpPr>
        <p:spPr>
          <a:xfrm>
            <a:off x="911424" y="2060849"/>
            <a:ext cx="10177131" cy="4104455"/>
          </a:xfrm>
        </p:spPr>
        <p:txBody>
          <a:bodyPr/>
          <a:lstStyle/>
          <a:p>
            <a:endParaRPr lang="en-GB"/>
          </a:p>
        </p:txBody>
      </p:sp>
      <p:sp>
        <p:nvSpPr>
          <p:cNvPr id="5"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
        <p:nvSpPr>
          <p:cNvPr id="3" name="Text Placeholder 2"/>
          <p:cNvSpPr>
            <a:spLocks noGrp="1"/>
          </p:cNvSpPr>
          <p:nvPr>
            <p:ph type="body" sz="quarter" idx="11"/>
          </p:nvPr>
        </p:nvSpPr>
        <p:spPr>
          <a:xfrm>
            <a:off x="912284" y="1125538"/>
            <a:ext cx="10176933" cy="791294"/>
          </a:xfrm>
        </p:spPr>
        <p:txBody>
          <a:bodyPr/>
          <a:lstStyle>
            <a:lvl1pPr marL="0" indent="0">
              <a:buNone/>
              <a:defRPr/>
            </a:lvl1pPr>
            <a:lvl3pPr marL="914400" indent="0">
              <a:buNone/>
              <a:defRPr/>
            </a:lvl3pPr>
          </a:lstStyle>
          <a:p>
            <a:pPr lvl="0"/>
            <a:r>
              <a:rPr lang="en-US" dirty="0"/>
              <a:t>Click to edit Master text styles</a:t>
            </a:r>
          </a:p>
        </p:txBody>
      </p:sp>
    </p:spTree>
    <p:extLst>
      <p:ext uri="{BB962C8B-B14F-4D97-AF65-F5344CB8AC3E}">
        <p14:creationId xmlns:p14="http://schemas.microsoft.com/office/powerpoint/2010/main" val="982912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Tree>
    <p:extLst>
      <p:ext uri="{BB962C8B-B14F-4D97-AF65-F5344CB8AC3E}">
        <p14:creationId xmlns:p14="http://schemas.microsoft.com/office/powerpoint/2010/main" val="3485345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layout 2">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Tree>
    <p:extLst>
      <p:ext uri="{BB962C8B-B14F-4D97-AF65-F5344CB8AC3E}">
        <p14:creationId xmlns:p14="http://schemas.microsoft.com/office/powerpoint/2010/main" val="591898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
        <p:nvSpPr>
          <p:cNvPr id="3" name="Rectangle 2"/>
          <p:cNvSpPr/>
          <p:nvPr userDrawn="1"/>
        </p:nvSpPr>
        <p:spPr>
          <a:xfrm>
            <a:off x="0" y="0"/>
            <a:ext cx="12192000" cy="6237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839964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775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4624"/>
            <a:ext cx="12192000" cy="643508"/>
          </a:xfrm>
          <a:prstGeom prst="rect">
            <a:avLst/>
          </a:prstGeom>
        </p:spPr>
        <p:txBody>
          <a:bodyPr anchor="ctr" anchorCtr="0"/>
          <a:lstStyle>
            <a:lvl1pPr marL="0" algn="l" defTabSz="685800" rtl="0" eaLnBrk="1" latinLnBrk="0" hangingPunct="1">
              <a:spcBef>
                <a:spcPct val="0"/>
              </a:spcBef>
              <a:buNone/>
              <a:defRPr lang="en-GB" sz="2100" kern="1200" baseline="0" dirty="0">
                <a:solidFill>
                  <a:schemeClr val="bg1"/>
                </a:solidFill>
                <a:latin typeface="+mj-lt"/>
                <a:ea typeface="+mj-ea"/>
                <a:cs typeface="+mj-cs"/>
              </a:defRPr>
            </a:lvl1pPr>
          </a:lstStyle>
          <a:p>
            <a:r>
              <a:rPr lang="en-US" dirty="0"/>
              <a:t>Click to edit title</a:t>
            </a:r>
            <a:endParaRPr lang="en-GB" dirty="0"/>
          </a:p>
        </p:txBody>
      </p:sp>
      <p:sp>
        <p:nvSpPr>
          <p:cNvPr id="4" name="Text Placeholder 3"/>
          <p:cNvSpPr>
            <a:spLocks noGrp="1"/>
          </p:cNvSpPr>
          <p:nvPr>
            <p:ph type="body" sz="quarter" idx="10" hasCustomPrompt="1"/>
          </p:nvPr>
        </p:nvSpPr>
        <p:spPr>
          <a:xfrm>
            <a:off x="898725" y="1124747"/>
            <a:ext cx="10285841" cy="5050085"/>
          </a:xfrm>
        </p:spPr>
        <p:txBody>
          <a:bodyPr/>
          <a:lstStyle/>
          <a:p>
            <a:pPr lvl="0"/>
            <a:r>
              <a:rPr lang="en-US" dirty="0"/>
              <a:t>Click to edit text</a:t>
            </a:r>
          </a:p>
          <a:p>
            <a:pPr lvl="1"/>
            <a:r>
              <a:rPr lang="en-US" dirty="0"/>
              <a:t>Second level</a:t>
            </a:r>
          </a:p>
          <a:p>
            <a:pPr lvl="2"/>
            <a:r>
              <a:rPr lang="en-US" dirty="0"/>
              <a:t>Third level</a:t>
            </a:r>
          </a:p>
        </p:txBody>
      </p:sp>
    </p:spTree>
    <p:extLst>
      <p:ext uri="{BB962C8B-B14F-4D97-AF65-F5344CB8AC3E}">
        <p14:creationId xmlns:p14="http://schemas.microsoft.com/office/powerpoint/2010/main" val="321996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ub section heading">
    <p:spTree>
      <p:nvGrpSpPr>
        <p:cNvPr id="1" name=""/>
        <p:cNvGrpSpPr/>
        <p:nvPr/>
      </p:nvGrpSpPr>
      <p:grpSpPr>
        <a:xfrm>
          <a:off x="0" y="0"/>
          <a:ext cx="0" cy="0"/>
          <a:chOff x="0" y="0"/>
          <a:chExt cx="0" cy="0"/>
        </a:xfrm>
      </p:grpSpPr>
      <p:pic>
        <p:nvPicPr>
          <p:cNvPr id="7" name="Immagine 9"/>
          <p:cNvPicPr>
            <a:picLocks/>
          </p:cNvPicPr>
          <p:nvPr userDrawn="1"/>
        </p:nvPicPr>
        <p:blipFill>
          <a:blip r:embed="rId2"/>
          <a:stretch>
            <a:fillRect/>
          </a:stretch>
        </p:blipFill>
        <p:spPr>
          <a:xfrm>
            <a:off x="-2" y="1556792"/>
            <a:ext cx="12192001" cy="1368152"/>
          </a:xfrm>
          <a:prstGeom prst="rect">
            <a:avLst/>
          </a:prstGeom>
        </p:spPr>
      </p:pic>
      <p:sp>
        <p:nvSpPr>
          <p:cNvPr id="2" name="Title 1"/>
          <p:cNvSpPr>
            <a:spLocks noGrp="1"/>
          </p:cNvSpPr>
          <p:nvPr>
            <p:ph type="title" hasCustomPrompt="1"/>
          </p:nvPr>
        </p:nvSpPr>
        <p:spPr>
          <a:xfrm>
            <a:off x="911425" y="1556793"/>
            <a:ext cx="10414860" cy="1350913"/>
          </a:xfrm>
          <a:prstGeom prst="rect">
            <a:avLst/>
          </a:prstGeom>
        </p:spPr>
        <p:txBody>
          <a:bodyPr anchor="b" anchorCtr="0"/>
          <a:lstStyle>
            <a:lvl1pPr algn="l">
              <a:defRPr sz="3200" b="0" cap="none">
                <a:solidFill>
                  <a:schemeClr val="bg1"/>
                </a:solidFill>
              </a:defRPr>
            </a:lvl1pPr>
          </a:lstStyle>
          <a:p>
            <a:r>
              <a:rPr lang="en-US" dirty="0"/>
              <a:t>Click to edit title</a:t>
            </a:r>
            <a:endParaRPr lang="en-GB" dirty="0"/>
          </a:p>
        </p:txBody>
      </p:sp>
      <p:sp>
        <p:nvSpPr>
          <p:cNvPr id="3" name="Text Placeholder 2"/>
          <p:cNvSpPr>
            <a:spLocks noGrp="1"/>
          </p:cNvSpPr>
          <p:nvPr>
            <p:ph type="body" idx="1" hasCustomPrompt="1"/>
          </p:nvPr>
        </p:nvSpPr>
        <p:spPr>
          <a:xfrm>
            <a:off x="911425" y="2906714"/>
            <a:ext cx="10414860" cy="2610519"/>
          </a:xfrm>
        </p:spPr>
        <p:txBody>
          <a:bodyPr anchor="t" anchorCtr="0">
            <a:noAutofit/>
          </a:bodyPr>
          <a:lstStyle>
            <a:lvl1pPr marL="0" indent="0">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text</a:t>
            </a:r>
          </a:p>
        </p:txBody>
      </p:sp>
      <p:pic>
        <p:nvPicPr>
          <p:cNvPr id="5" name="Immagine 9"/>
          <p:cNvPicPr>
            <a:picLocks/>
          </p:cNvPicPr>
          <p:nvPr userDrawn="1"/>
        </p:nvPicPr>
        <p:blipFill>
          <a:blip r:embed="rId2">
            <a:biLevel thresh="25000"/>
          </a:blip>
          <a:stretch>
            <a:fillRect/>
          </a:stretch>
        </p:blipFill>
        <p:spPr>
          <a:xfrm>
            <a:off x="-3" y="-29320"/>
            <a:ext cx="12192001" cy="1586112"/>
          </a:xfrm>
          <a:prstGeom prst="rect">
            <a:avLst/>
          </a:prstGeom>
          <a:solidFill>
            <a:schemeClr val="bg1"/>
          </a:solidFill>
        </p:spPr>
      </p:pic>
      <p:grpSp>
        <p:nvGrpSpPr>
          <p:cNvPr id="8" name="Group 7"/>
          <p:cNvGrpSpPr/>
          <p:nvPr userDrawn="1"/>
        </p:nvGrpSpPr>
        <p:grpSpPr>
          <a:xfrm>
            <a:off x="10165336" y="1700808"/>
            <a:ext cx="1828949" cy="419254"/>
            <a:chOff x="2915816" y="2807563"/>
            <a:chExt cx="3318545" cy="1014290"/>
          </a:xfrm>
        </p:grpSpPr>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64854" y="2807563"/>
              <a:ext cx="1014290" cy="1014290"/>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20071" y="2807563"/>
              <a:ext cx="1014290" cy="1014290"/>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15816" y="2807563"/>
              <a:ext cx="1008112" cy="1008112"/>
            </a:xfrm>
            <a:prstGeom prst="rect">
              <a:avLst/>
            </a:prstGeom>
          </p:spPr>
        </p:pic>
      </p:grpSp>
    </p:spTree>
    <p:extLst>
      <p:ext uri="{BB962C8B-B14F-4D97-AF65-F5344CB8AC3E}">
        <p14:creationId xmlns:p14="http://schemas.microsoft.com/office/powerpoint/2010/main" val="4291652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text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
        <p:nvSpPr>
          <p:cNvPr id="4" name="Text Placeholder 3"/>
          <p:cNvSpPr>
            <a:spLocks noGrp="1"/>
          </p:cNvSpPr>
          <p:nvPr>
            <p:ph type="body" sz="quarter" idx="10" hasCustomPrompt="1"/>
          </p:nvPr>
        </p:nvSpPr>
        <p:spPr>
          <a:xfrm>
            <a:off x="898724" y="1124745"/>
            <a:ext cx="10285841" cy="5050085"/>
          </a:xfrm>
        </p:spPr>
        <p:txBody>
          <a:bodyPr/>
          <a:lstStyle>
            <a:lvl1pPr rtl="0">
              <a:defRPr/>
            </a:lvl1pPr>
            <a:lvl2pPr rtl="0">
              <a:defRPr/>
            </a:lvl2pPr>
            <a:lvl3pPr rtl="0">
              <a:defRPr/>
            </a:lvl3pPr>
          </a:lstStyle>
          <a:p>
            <a:pPr lvl="0"/>
            <a:r>
              <a:rPr lang="en-US" dirty="0"/>
              <a:t>Click to edit text</a:t>
            </a:r>
          </a:p>
          <a:p>
            <a:pPr lvl="1"/>
            <a:r>
              <a:rPr lang="en-US" dirty="0"/>
              <a:t>Second level</a:t>
            </a:r>
          </a:p>
          <a:p>
            <a:pPr lvl="2"/>
            <a:r>
              <a:rPr lang="en-US" dirty="0"/>
              <a:t>Third level</a:t>
            </a:r>
          </a:p>
        </p:txBody>
      </p:sp>
    </p:spTree>
    <p:extLst>
      <p:ext uri="{BB962C8B-B14F-4D97-AF65-F5344CB8AC3E}">
        <p14:creationId xmlns:p14="http://schemas.microsoft.com/office/powerpoint/2010/main" val="63799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amp; single text box">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98724" y="1700809"/>
            <a:ext cx="10285841" cy="4474021"/>
          </a:xfrm>
        </p:spPr>
        <p:txBody>
          <a:bodyPr/>
          <a:lstStyle/>
          <a:p>
            <a:pPr lvl="0"/>
            <a:r>
              <a:rPr lang="en-US" dirty="0"/>
              <a:t>Click to edit text</a:t>
            </a:r>
          </a:p>
          <a:p>
            <a:pPr lvl="1"/>
            <a:r>
              <a:rPr lang="en-US" dirty="0"/>
              <a:t>Second level</a:t>
            </a:r>
          </a:p>
          <a:p>
            <a:pPr lvl="2"/>
            <a:r>
              <a:rPr lang="en-US" dirty="0"/>
              <a:t>Third level</a:t>
            </a:r>
          </a:p>
        </p:txBody>
      </p:sp>
      <p:sp>
        <p:nvSpPr>
          <p:cNvPr id="7" name="Text Placeholder 6"/>
          <p:cNvSpPr>
            <a:spLocks noGrp="1"/>
          </p:cNvSpPr>
          <p:nvPr>
            <p:ph type="body" sz="quarter" idx="12" hasCustomPrompt="1"/>
          </p:nvPr>
        </p:nvSpPr>
        <p:spPr>
          <a:xfrm>
            <a:off x="898723" y="1124744"/>
            <a:ext cx="10285843" cy="576064"/>
          </a:xfrm>
        </p:spPr>
        <p:txBody>
          <a:bodyPr/>
          <a:lstStyle>
            <a:lvl1pPr marL="0" indent="0">
              <a:buNone/>
              <a:defRPr b="1"/>
            </a:lvl1pPr>
          </a:lstStyle>
          <a:p>
            <a:pPr lvl="0"/>
            <a:r>
              <a:rPr lang="en-US" dirty="0"/>
              <a:t>Click to edit title</a:t>
            </a:r>
          </a:p>
        </p:txBody>
      </p:sp>
      <p:sp>
        <p:nvSpPr>
          <p:cNvPr id="5"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Tree>
    <p:extLst>
      <p:ext uri="{BB962C8B-B14F-4D97-AF65-F5344CB8AC3E}">
        <p14:creationId xmlns:p14="http://schemas.microsoft.com/office/powerpoint/2010/main" val="23988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text box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903035" y="1112350"/>
            <a:ext cx="5091365" cy="5072550"/>
          </a:xfrm>
        </p:spPr>
        <p:txBody>
          <a:bodyPr>
            <a:noAutofit/>
          </a:bodyPr>
          <a:lstStyle>
            <a:lvl1pPr marL="342900" indent="-342900">
              <a:buClr>
                <a:srgbClr val="50B5BA"/>
              </a:buClr>
              <a:buFont typeface="Arial" panose="020B0604020202020204" pitchFamily="34" charset="0"/>
              <a:buChar char="•"/>
              <a:defRPr sz="2400"/>
            </a:lvl1pPr>
            <a:lvl2pPr>
              <a:defRPr sz="2000"/>
            </a:lvl2pPr>
            <a:lvl3pPr marL="1143000" indent="-228600">
              <a:buClr>
                <a:srgbClr val="50B5BA"/>
              </a:buClr>
              <a:buFont typeface="Courier New" panose="02070309020205020404" pitchFamily="49" charset="0"/>
              <a:buChar char="o"/>
              <a:defRPr sz="2000">
                <a:solidFill>
                  <a:schemeClr val="tx1">
                    <a:lumMod val="65000"/>
                    <a:lumOff val="35000"/>
                  </a:schemeClr>
                </a:solidFill>
              </a:defRPr>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6197601" y="1112350"/>
            <a:ext cx="4995615" cy="5072550"/>
          </a:xfrm>
        </p:spPr>
        <p:txBody>
          <a:bodyPr>
            <a:noAutofit/>
          </a:bodyPr>
          <a:lstStyle>
            <a:lvl1pPr>
              <a:buClr>
                <a:srgbClr val="50B5BA"/>
              </a:buClr>
              <a:defRPr sz="2400"/>
            </a:lvl1pPr>
            <a:lvl2pPr>
              <a:defRPr sz="2000"/>
            </a:lvl2pPr>
            <a:lvl3pPr marL="1143000" indent="-228600">
              <a:buClr>
                <a:srgbClr val="50B5BA"/>
              </a:buClr>
              <a:buFont typeface="Courier New" panose="02070309020205020404" pitchFamily="49" charset="0"/>
              <a:buChar char="o"/>
              <a:defRPr sz="2000">
                <a:solidFill>
                  <a:schemeClr val="tx1">
                    <a:lumMod val="65000"/>
                    <a:lumOff val="35000"/>
                  </a:schemeClr>
                </a:solidFill>
              </a:defRPr>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p:txBody>
      </p:sp>
      <p:sp>
        <p:nvSpPr>
          <p:cNvPr id="7"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Tree>
    <p:extLst>
      <p:ext uri="{BB962C8B-B14F-4D97-AF65-F5344CB8AC3E}">
        <p14:creationId xmlns:p14="http://schemas.microsoft.com/office/powerpoint/2010/main" val="201728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subtitles &amp; two text boxes">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03034" y="1112350"/>
            <a:ext cx="5093483" cy="444443"/>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4" name="Content Placeholder 3"/>
          <p:cNvSpPr>
            <a:spLocks noGrp="1"/>
          </p:cNvSpPr>
          <p:nvPr>
            <p:ph sz="half" idx="2" hasCustomPrompt="1"/>
          </p:nvPr>
        </p:nvSpPr>
        <p:spPr>
          <a:xfrm>
            <a:off x="903034" y="1556793"/>
            <a:ext cx="5093483" cy="4628107"/>
          </a:xfrm>
        </p:spPr>
        <p:txBody>
          <a:bodyPr>
            <a:noAutofit/>
          </a:bodyPr>
          <a:lstStyle>
            <a:lvl1pPr>
              <a:buClr>
                <a:srgbClr val="50B5BA"/>
              </a:buClr>
              <a:defRPr sz="2400"/>
            </a:lvl1pPr>
            <a:lvl2pPr>
              <a:defRPr sz="2000"/>
            </a:lvl2pPr>
            <a:lvl3pPr marL="1143000" indent="-228600">
              <a:buClr>
                <a:srgbClr val="50B5BA"/>
              </a:buClr>
              <a:buFont typeface="Courier New" panose="02070309020205020404" pitchFamily="49" charset="0"/>
              <a:buChar char="o"/>
              <a:defRPr sz="2000">
                <a:solidFill>
                  <a:schemeClr val="tx1">
                    <a:lumMod val="65000"/>
                    <a:lumOff val="35000"/>
                  </a:schemeClr>
                </a:solidFill>
              </a:defRPr>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p:txBody>
      </p:sp>
      <p:sp>
        <p:nvSpPr>
          <p:cNvPr id="5" name="Text Placeholder 4"/>
          <p:cNvSpPr>
            <a:spLocks noGrp="1"/>
          </p:cNvSpPr>
          <p:nvPr>
            <p:ph type="body" sz="quarter" idx="3" hasCustomPrompt="1"/>
          </p:nvPr>
        </p:nvSpPr>
        <p:spPr>
          <a:xfrm>
            <a:off x="6193367" y="1112350"/>
            <a:ext cx="4991199" cy="444443"/>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6" name="Content Placeholder 5"/>
          <p:cNvSpPr>
            <a:spLocks noGrp="1"/>
          </p:cNvSpPr>
          <p:nvPr>
            <p:ph sz="quarter" idx="4" hasCustomPrompt="1"/>
          </p:nvPr>
        </p:nvSpPr>
        <p:spPr>
          <a:xfrm>
            <a:off x="6193368" y="1556793"/>
            <a:ext cx="4999848" cy="4628107"/>
          </a:xfrm>
        </p:spPr>
        <p:txBody>
          <a:bodyPr>
            <a:noAutofit/>
          </a:bodyPr>
          <a:lstStyle>
            <a:lvl1pPr>
              <a:buClr>
                <a:srgbClr val="50B5BA"/>
              </a:buClr>
              <a:defRPr sz="2400"/>
            </a:lvl1pPr>
            <a:lvl2pPr>
              <a:defRPr sz="2000"/>
            </a:lvl2pPr>
            <a:lvl3pPr marL="1143000" indent="-228600">
              <a:buClr>
                <a:srgbClr val="50B5BA"/>
              </a:buClr>
              <a:buFont typeface="Courier New" panose="02070309020205020404" pitchFamily="49" charset="0"/>
              <a:buChar char="o"/>
              <a:defRPr sz="2000">
                <a:solidFill>
                  <a:schemeClr val="tx1">
                    <a:lumMod val="65000"/>
                    <a:lumOff val="35000"/>
                  </a:schemeClr>
                </a:solidFill>
              </a:defRPr>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p:txBody>
      </p:sp>
      <p:sp>
        <p:nvSpPr>
          <p:cNvPr id="7"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Tree>
    <p:extLst>
      <p:ext uri="{BB962C8B-B14F-4D97-AF65-F5344CB8AC3E}">
        <p14:creationId xmlns:p14="http://schemas.microsoft.com/office/powerpoint/2010/main" val="122311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903818" y="1112838"/>
            <a:ext cx="10280649" cy="5072062"/>
          </a:xfrm>
        </p:spPr>
        <p:txBody>
          <a:bodyPr>
            <a:noAutofit/>
          </a:bodyPr>
          <a:lstStyle/>
          <a:p>
            <a:endParaRPr lang="en-GB"/>
          </a:p>
        </p:txBody>
      </p:sp>
      <p:sp>
        <p:nvSpPr>
          <p:cNvPr id="5"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Tree>
    <p:extLst>
      <p:ext uri="{BB962C8B-B14F-4D97-AF65-F5344CB8AC3E}">
        <p14:creationId xmlns:p14="http://schemas.microsoft.com/office/powerpoint/2010/main" val="220180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13" name="Chart Placeholder 12"/>
          <p:cNvSpPr>
            <a:spLocks noGrp="1"/>
          </p:cNvSpPr>
          <p:nvPr>
            <p:ph type="chart" sz="quarter" idx="10"/>
          </p:nvPr>
        </p:nvSpPr>
        <p:spPr/>
        <p:txBody>
          <a:bodyPr>
            <a:noAutofit/>
          </a:bodyPr>
          <a:lstStyle/>
          <a:p>
            <a:endParaRPr lang="en-GB"/>
          </a:p>
        </p:txBody>
      </p:sp>
      <p:sp>
        <p:nvSpPr>
          <p:cNvPr id="5"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Tree>
    <p:extLst>
      <p:ext uri="{BB962C8B-B14F-4D97-AF65-F5344CB8AC3E}">
        <p14:creationId xmlns:p14="http://schemas.microsoft.com/office/powerpoint/2010/main" val="20378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6" name="Table Placeholder 5"/>
          <p:cNvSpPr>
            <a:spLocks noGrp="1"/>
          </p:cNvSpPr>
          <p:nvPr>
            <p:ph type="tbl" sz="quarter" idx="10"/>
          </p:nvPr>
        </p:nvSpPr>
        <p:spPr>
          <a:xfrm>
            <a:off x="911424" y="1124745"/>
            <a:ext cx="10177131" cy="5040559"/>
          </a:xfrm>
        </p:spPr>
        <p:txBody>
          <a:bodyPr/>
          <a:lstStyle/>
          <a:p>
            <a:endParaRPr lang="en-GB"/>
          </a:p>
        </p:txBody>
      </p:sp>
      <p:sp>
        <p:nvSpPr>
          <p:cNvPr id="5" name="Title 1"/>
          <p:cNvSpPr>
            <a:spLocks noGrp="1"/>
          </p:cNvSpPr>
          <p:nvPr>
            <p:ph type="title" hasCustomPrompt="1"/>
          </p:nvPr>
        </p:nvSpPr>
        <p:spPr>
          <a:xfrm>
            <a:off x="335360" y="49188"/>
            <a:ext cx="10972800" cy="643508"/>
          </a:xfrm>
          <a:prstGeom prst="rect">
            <a:avLst/>
          </a:prstGeom>
        </p:spPr>
        <p:txBody>
          <a:bodyPr anchor="ctr" anchorCtr="0"/>
          <a:lstStyle>
            <a:lvl1pPr marL="0" algn="l" defTabSz="914400" rtl="0" eaLnBrk="1" latinLnBrk="0" hangingPunct="1">
              <a:spcBef>
                <a:spcPct val="0"/>
              </a:spcBef>
              <a:buNone/>
              <a:defRPr lang="en-GB" sz="3200" kern="1200" baseline="0" dirty="0">
                <a:solidFill>
                  <a:schemeClr val="bg1"/>
                </a:solidFill>
                <a:latin typeface="+mj-lt"/>
                <a:ea typeface="+mj-ea"/>
                <a:cs typeface="+mj-cs"/>
              </a:defRPr>
            </a:lvl1pPr>
          </a:lstStyle>
          <a:p>
            <a:r>
              <a:rPr lang="en-US" dirty="0"/>
              <a:t>Click to edit title</a:t>
            </a:r>
            <a:endParaRPr lang="en-GB" dirty="0"/>
          </a:p>
        </p:txBody>
      </p:sp>
    </p:spTree>
    <p:extLst>
      <p:ext uri="{BB962C8B-B14F-4D97-AF65-F5344CB8AC3E}">
        <p14:creationId xmlns:p14="http://schemas.microsoft.com/office/powerpoint/2010/main" val="325180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wmf"/><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magine 4"/>
          <p:cNvPicPr>
            <a:picLocks/>
          </p:cNvPicPr>
          <p:nvPr userDrawn="1"/>
        </p:nvPicPr>
        <p:blipFill>
          <a:blip r:embed="rId17"/>
          <a:stretch>
            <a:fillRect/>
          </a:stretch>
        </p:blipFill>
        <p:spPr>
          <a:xfrm>
            <a:off x="-1" y="-1"/>
            <a:ext cx="12192001" cy="720000"/>
          </a:xfrm>
          <a:prstGeom prst="rect">
            <a:avLst/>
          </a:prstGeom>
        </p:spPr>
      </p:pic>
      <p:sp>
        <p:nvSpPr>
          <p:cNvPr id="3" name="Text Placeholder 2"/>
          <p:cNvSpPr>
            <a:spLocks noGrp="1"/>
          </p:cNvSpPr>
          <p:nvPr>
            <p:ph type="body" idx="1"/>
          </p:nvPr>
        </p:nvSpPr>
        <p:spPr>
          <a:xfrm>
            <a:off x="903035" y="1112350"/>
            <a:ext cx="10290180" cy="50725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pic>
        <p:nvPicPr>
          <p:cNvPr id="7" name="Picture 6"/>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9697411" y="6350580"/>
            <a:ext cx="1795272" cy="418338"/>
          </a:xfrm>
          <a:prstGeom prst="rect">
            <a:avLst/>
          </a:prstGeom>
        </p:spPr>
      </p:pic>
      <p:pic>
        <p:nvPicPr>
          <p:cNvPr id="8" name="Picture 7"/>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91740" y="6502932"/>
            <a:ext cx="3250528" cy="217670"/>
          </a:xfrm>
          <a:prstGeom prst="rect">
            <a:avLst/>
          </a:prstGeom>
        </p:spPr>
      </p:pic>
      <p:grpSp>
        <p:nvGrpSpPr>
          <p:cNvPr id="10" name="Group 9"/>
          <p:cNvGrpSpPr/>
          <p:nvPr userDrawn="1"/>
        </p:nvGrpSpPr>
        <p:grpSpPr>
          <a:xfrm>
            <a:off x="10165336" y="144724"/>
            <a:ext cx="1828949" cy="419254"/>
            <a:chOff x="2915816" y="2807563"/>
            <a:chExt cx="3318545" cy="1014290"/>
          </a:xfrm>
        </p:grpSpPr>
        <p:pic>
          <p:nvPicPr>
            <p:cNvPr id="11" name="Picture 10"/>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064854" y="2807563"/>
              <a:ext cx="1014290" cy="1014290"/>
            </a:xfrm>
            <a:prstGeom prst="rect">
              <a:avLst/>
            </a:prstGeom>
          </p:spPr>
        </p:pic>
        <p:pic>
          <p:nvPicPr>
            <p:cNvPr id="12" name="Picture 11"/>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220071" y="2807563"/>
              <a:ext cx="1014290" cy="1014290"/>
            </a:xfrm>
            <a:prstGeom prst="rect">
              <a:avLst/>
            </a:prstGeom>
          </p:spPr>
        </p:pic>
        <p:pic>
          <p:nvPicPr>
            <p:cNvPr id="13" name="Picture 12"/>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2915816" y="2807563"/>
              <a:ext cx="1008112" cy="1008112"/>
            </a:xfrm>
            <a:prstGeom prst="rect">
              <a:avLst/>
            </a:prstGeom>
          </p:spPr>
        </p:pic>
      </p:grpSp>
    </p:spTree>
    <p:extLst>
      <p:ext uri="{BB962C8B-B14F-4D97-AF65-F5344CB8AC3E}">
        <p14:creationId xmlns:p14="http://schemas.microsoft.com/office/powerpoint/2010/main" val="307011642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7" r:id="rId4"/>
    <p:sldLayoutId id="2147483652" r:id="rId5"/>
    <p:sldLayoutId id="2147483653" r:id="rId6"/>
    <p:sldLayoutId id="2147483654" r:id="rId7"/>
    <p:sldLayoutId id="2147483655" r:id="rId8"/>
    <p:sldLayoutId id="2147483659" r:id="rId9"/>
    <p:sldLayoutId id="2147483660" r:id="rId10"/>
    <p:sldLayoutId id="2147483656" r:id="rId11"/>
    <p:sldLayoutId id="2147483661" r:id="rId12"/>
    <p:sldLayoutId id="2147483658" r:id="rId13"/>
    <p:sldLayoutId id="2147483667" r:id="rId14"/>
    <p:sldLayoutId id="2147483668" r:id="rId15"/>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50B5BA"/>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1">
            <a:lumMod val="65000"/>
            <a:lumOff val="35000"/>
          </a:schemeClr>
        </a:buClr>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0B5BA"/>
        </a:buClr>
        <a:buFont typeface="Courier New" panose="02070309020205020404" pitchFamily="49" charset="0"/>
        <a:buChar char="o"/>
        <a:defRPr sz="2000" kern="120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who.int/publications/i/item/guidelines-for-malaria" TargetMode="External"/><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
          <p:cNvSpPr txBox="1">
            <a:spLocks noChangeArrowheads="1"/>
          </p:cNvSpPr>
          <p:nvPr/>
        </p:nvSpPr>
        <p:spPr bwMode="auto">
          <a:xfrm>
            <a:off x="1526499" y="97246"/>
            <a:ext cx="9144000" cy="569387"/>
          </a:xfrm>
          <a:prstGeom prst="rect">
            <a:avLst/>
          </a:prstGeom>
          <a:noFill/>
          <a:ln>
            <a:noFill/>
          </a:ln>
          <a:effectLst>
            <a:outerShdw dist="17961" dir="2700000" algn="ctr" rotWithShape="0">
              <a:srgbClr val="80808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tIns="0" rIns="0" bIns="0">
            <a:spAutoFit/>
          </a:bodyPr>
          <a:lstStyle>
            <a:lvl1pPr defTabSz="887413">
              <a:defRPr>
                <a:solidFill>
                  <a:schemeClr val="tx1"/>
                </a:solidFill>
                <a:latin typeface="Arial" pitchFamily="34" charset="0"/>
                <a:cs typeface="Arial" pitchFamily="34" charset="0"/>
              </a:defRPr>
            </a:lvl1pPr>
            <a:lvl2pPr marL="388938" defTabSz="887413">
              <a:defRPr>
                <a:solidFill>
                  <a:schemeClr val="tx1"/>
                </a:solidFill>
                <a:latin typeface="Arial" pitchFamily="34" charset="0"/>
                <a:cs typeface="Arial" pitchFamily="34" charset="0"/>
              </a:defRPr>
            </a:lvl2pPr>
            <a:lvl3pPr marL="777875" defTabSz="887413">
              <a:defRPr>
                <a:solidFill>
                  <a:schemeClr val="tx1"/>
                </a:solidFill>
                <a:latin typeface="Arial" pitchFamily="34" charset="0"/>
                <a:cs typeface="Arial" pitchFamily="34" charset="0"/>
              </a:defRPr>
            </a:lvl3pPr>
            <a:lvl4pPr marL="1168400" defTabSz="887413">
              <a:defRPr>
                <a:solidFill>
                  <a:schemeClr val="tx1"/>
                </a:solidFill>
                <a:latin typeface="Arial" pitchFamily="34" charset="0"/>
                <a:cs typeface="Arial" pitchFamily="34" charset="0"/>
              </a:defRPr>
            </a:lvl4pPr>
            <a:lvl5pPr marL="1557338" defTabSz="887413">
              <a:defRPr>
                <a:solidFill>
                  <a:schemeClr val="tx1"/>
                </a:solidFill>
                <a:latin typeface="Arial" pitchFamily="34" charset="0"/>
                <a:cs typeface="Arial" pitchFamily="34" charset="0"/>
              </a:defRPr>
            </a:lvl5pPr>
            <a:lvl6pPr marL="2014538" defTabSz="887413" fontAlgn="base">
              <a:spcBef>
                <a:spcPct val="0"/>
              </a:spcBef>
              <a:spcAft>
                <a:spcPct val="0"/>
              </a:spcAft>
              <a:defRPr>
                <a:solidFill>
                  <a:schemeClr val="tx1"/>
                </a:solidFill>
                <a:latin typeface="Arial" pitchFamily="34" charset="0"/>
                <a:cs typeface="Arial" pitchFamily="34" charset="0"/>
              </a:defRPr>
            </a:lvl6pPr>
            <a:lvl7pPr marL="2471738" defTabSz="887413" fontAlgn="base">
              <a:spcBef>
                <a:spcPct val="0"/>
              </a:spcBef>
              <a:spcAft>
                <a:spcPct val="0"/>
              </a:spcAft>
              <a:defRPr>
                <a:solidFill>
                  <a:schemeClr val="tx1"/>
                </a:solidFill>
                <a:latin typeface="Arial" pitchFamily="34" charset="0"/>
                <a:cs typeface="Arial" pitchFamily="34" charset="0"/>
              </a:defRPr>
            </a:lvl7pPr>
            <a:lvl8pPr marL="2928938" defTabSz="887413" fontAlgn="base">
              <a:spcBef>
                <a:spcPct val="0"/>
              </a:spcBef>
              <a:spcAft>
                <a:spcPct val="0"/>
              </a:spcAft>
              <a:defRPr>
                <a:solidFill>
                  <a:schemeClr val="tx1"/>
                </a:solidFill>
                <a:latin typeface="Arial" pitchFamily="34" charset="0"/>
                <a:cs typeface="Arial" pitchFamily="34" charset="0"/>
              </a:defRPr>
            </a:lvl8pPr>
            <a:lvl9pPr marL="3386138" defTabSz="887413" fontAlgn="base">
              <a:spcBef>
                <a:spcPct val="0"/>
              </a:spcBef>
              <a:spcAft>
                <a:spcPct val="0"/>
              </a:spcAft>
              <a:defRPr>
                <a:solidFill>
                  <a:schemeClr val="tx1"/>
                </a:solidFill>
                <a:latin typeface="Arial" pitchFamily="34" charset="0"/>
                <a:cs typeface="Arial" pitchFamily="34" charset="0"/>
              </a:defRPr>
            </a:lvl9pPr>
          </a:lstStyle>
          <a:p>
            <a:pPr algn="ctr" fontAlgn="base">
              <a:spcBef>
                <a:spcPct val="25000"/>
              </a:spcBef>
              <a:spcAft>
                <a:spcPct val="0"/>
              </a:spcAft>
              <a:defRPr/>
            </a:pPr>
            <a:r>
              <a:rPr lang="en-GB" sz="3700" b="1" kern="0" dirty="0">
                <a:solidFill>
                  <a:srgbClr val="FFD7AF"/>
                </a:solidFill>
              </a:rPr>
              <a:t> WHO Severe Malaria Guidance</a:t>
            </a:r>
            <a:endParaRPr lang="en-US" sz="3300" b="1" i="1" kern="0" dirty="0">
              <a:solidFill>
                <a:srgbClr val="FFD7AF"/>
              </a:solidFill>
            </a:endParaRPr>
          </a:p>
        </p:txBody>
      </p:sp>
      <p:sp>
        <p:nvSpPr>
          <p:cNvPr id="10" name="Text Box 33"/>
          <p:cNvSpPr txBox="1">
            <a:spLocks noChangeArrowheads="1"/>
          </p:cNvSpPr>
          <p:nvPr/>
        </p:nvSpPr>
        <p:spPr bwMode="auto">
          <a:xfrm>
            <a:off x="1822245" y="1700809"/>
            <a:ext cx="7848103" cy="769441"/>
          </a:xfrm>
          <a:prstGeom prst="rect">
            <a:avLst/>
          </a:prstGeom>
          <a:noFill/>
          <a:ln>
            <a:noFill/>
          </a:ln>
          <a:effectLst>
            <a:outerShdw dist="17961" dir="2700000" algn="ctr" rotWithShape="0">
              <a:srgbClr val="80808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lIns="0" tIns="0" rIns="0" bIns="0">
            <a:spAutoFit/>
          </a:bodyPr>
          <a:lstStyle>
            <a:lvl1pPr defTabSz="887413">
              <a:defRPr>
                <a:solidFill>
                  <a:schemeClr val="tx1"/>
                </a:solidFill>
                <a:latin typeface="Arial" panose="020B0604020202020204" pitchFamily="34" charset="0"/>
                <a:cs typeface="Arial" panose="020B0604020202020204" pitchFamily="34" charset="0"/>
              </a:defRPr>
            </a:lvl1pPr>
            <a:lvl2pPr marL="388938" defTabSz="887413">
              <a:defRPr>
                <a:solidFill>
                  <a:schemeClr val="tx1"/>
                </a:solidFill>
                <a:latin typeface="Arial" panose="020B0604020202020204" pitchFamily="34" charset="0"/>
                <a:cs typeface="Arial" panose="020B0604020202020204" pitchFamily="34" charset="0"/>
              </a:defRPr>
            </a:lvl2pPr>
            <a:lvl3pPr marL="777875" defTabSz="887413">
              <a:defRPr>
                <a:solidFill>
                  <a:schemeClr val="tx1"/>
                </a:solidFill>
                <a:latin typeface="Arial" panose="020B0604020202020204" pitchFamily="34" charset="0"/>
                <a:cs typeface="Arial" panose="020B0604020202020204" pitchFamily="34" charset="0"/>
              </a:defRPr>
            </a:lvl3pPr>
            <a:lvl4pPr marL="1168400" defTabSz="887413">
              <a:defRPr>
                <a:solidFill>
                  <a:schemeClr val="tx1"/>
                </a:solidFill>
                <a:latin typeface="Arial" panose="020B0604020202020204" pitchFamily="34" charset="0"/>
                <a:cs typeface="Arial" panose="020B0604020202020204" pitchFamily="34" charset="0"/>
              </a:defRPr>
            </a:lvl4pPr>
            <a:lvl5pPr marL="1557338" defTabSz="887413">
              <a:defRPr>
                <a:solidFill>
                  <a:schemeClr val="tx1"/>
                </a:solidFill>
                <a:latin typeface="Arial" panose="020B0604020202020204" pitchFamily="34" charset="0"/>
                <a:cs typeface="Arial" panose="020B0604020202020204" pitchFamily="34" charset="0"/>
              </a:defRPr>
            </a:lvl5pPr>
            <a:lvl6pPr marL="2014538" defTabSz="8874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471738" defTabSz="8874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928938" defTabSz="8874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386138" defTabSz="8874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defRPr/>
            </a:pPr>
            <a:r>
              <a:rPr lang="en-US" altLang="en-US" sz="2500" b="1" kern="0" dirty="0">
                <a:solidFill>
                  <a:srgbClr val="BBE0E3"/>
                </a:solidFill>
                <a:latin typeface="Arial Narrow" panose="020B0606020202030204" pitchFamily="34" charset="0"/>
              </a:rPr>
              <a:t>MMV Virtual Global Severe Malaria Stakeholder Meeting, </a:t>
            </a:r>
          </a:p>
          <a:p>
            <a:pPr algn="ctr" fontAlgn="base">
              <a:spcBef>
                <a:spcPct val="0"/>
              </a:spcBef>
              <a:spcAft>
                <a:spcPct val="0"/>
              </a:spcAft>
              <a:defRPr/>
            </a:pPr>
            <a:r>
              <a:rPr lang="en-US" altLang="en-US" sz="2500" b="1" kern="0" dirty="0">
                <a:solidFill>
                  <a:srgbClr val="BBE0E3"/>
                </a:solidFill>
                <a:latin typeface="Arial Narrow" panose="020B0606020202030204" pitchFamily="34" charset="0"/>
              </a:rPr>
              <a:t>8-9 February 2022</a:t>
            </a:r>
            <a:endParaRPr lang="en-GB" altLang="en-US" sz="2500" b="1" kern="0" dirty="0">
              <a:solidFill>
                <a:srgbClr val="BBE0E3"/>
              </a:solidFill>
              <a:latin typeface="Arial Narrow" panose="020B0606020202030204" pitchFamily="34" charset="0"/>
            </a:endParaRPr>
          </a:p>
        </p:txBody>
      </p:sp>
      <p:sp>
        <p:nvSpPr>
          <p:cNvPr id="11" name="Text Box 34"/>
          <p:cNvSpPr txBox="1">
            <a:spLocks noChangeArrowheads="1"/>
          </p:cNvSpPr>
          <p:nvPr/>
        </p:nvSpPr>
        <p:spPr bwMode="auto">
          <a:xfrm>
            <a:off x="1835957" y="4005064"/>
            <a:ext cx="3648007" cy="1107996"/>
          </a:xfrm>
          <a:prstGeom prst="rect">
            <a:avLst/>
          </a:prstGeom>
          <a:noFill/>
          <a:ln>
            <a:noFill/>
          </a:ln>
          <a:effectLst>
            <a:outerShdw dist="17961" dir="2700000" algn="ctr" rotWithShape="0">
              <a:srgbClr val="80808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lIns="0" tIns="0" rIns="0" bIns="0">
            <a:spAutoFit/>
          </a:bodyPr>
          <a:lstStyle>
            <a:lvl1pPr defTabSz="887413">
              <a:defRPr>
                <a:solidFill>
                  <a:schemeClr val="tx1"/>
                </a:solidFill>
                <a:latin typeface="Arial" panose="020B0604020202020204" pitchFamily="34" charset="0"/>
                <a:cs typeface="Arial" panose="020B0604020202020204" pitchFamily="34" charset="0"/>
              </a:defRPr>
            </a:lvl1pPr>
            <a:lvl2pPr marL="388938" defTabSz="887413">
              <a:defRPr>
                <a:solidFill>
                  <a:schemeClr val="tx1"/>
                </a:solidFill>
                <a:latin typeface="Arial" panose="020B0604020202020204" pitchFamily="34" charset="0"/>
                <a:cs typeface="Arial" panose="020B0604020202020204" pitchFamily="34" charset="0"/>
              </a:defRPr>
            </a:lvl2pPr>
            <a:lvl3pPr marL="777875" defTabSz="887413">
              <a:defRPr>
                <a:solidFill>
                  <a:schemeClr val="tx1"/>
                </a:solidFill>
                <a:latin typeface="Arial" panose="020B0604020202020204" pitchFamily="34" charset="0"/>
                <a:cs typeface="Arial" panose="020B0604020202020204" pitchFamily="34" charset="0"/>
              </a:defRPr>
            </a:lvl3pPr>
            <a:lvl4pPr marL="1168400" defTabSz="887413">
              <a:defRPr>
                <a:solidFill>
                  <a:schemeClr val="tx1"/>
                </a:solidFill>
                <a:latin typeface="Arial" panose="020B0604020202020204" pitchFamily="34" charset="0"/>
                <a:cs typeface="Arial" panose="020B0604020202020204" pitchFamily="34" charset="0"/>
              </a:defRPr>
            </a:lvl4pPr>
            <a:lvl5pPr marL="1557338" defTabSz="887413">
              <a:defRPr>
                <a:solidFill>
                  <a:schemeClr val="tx1"/>
                </a:solidFill>
                <a:latin typeface="Arial" panose="020B0604020202020204" pitchFamily="34" charset="0"/>
                <a:cs typeface="Arial" panose="020B0604020202020204" pitchFamily="34" charset="0"/>
              </a:defRPr>
            </a:lvl5pPr>
            <a:lvl6pPr marL="2014538" defTabSz="8874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471738" defTabSz="8874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2928938" defTabSz="8874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386138" defTabSz="8874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GB" altLang="en-US" b="1" kern="0" dirty="0" err="1">
                <a:solidFill>
                  <a:srgbClr val="FFFFFF"/>
                </a:solidFill>
                <a:latin typeface="Arial Narrow" panose="020B0606020202030204" pitchFamily="34" charset="0"/>
              </a:rPr>
              <a:t>Dr.</a:t>
            </a:r>
            <a:r>
              <a:rPr lang="en-GB" altLang="en-US" b="1" kern="0" dirty="0">
                <a:solidFill>
                  <a:srgbClr val="FFFFFF"/>
                </a:solidFill>
                <a:latin typeface="Arial Narrow" panose="020B0606020202030204" pitchFamily="34" charset="0"/>
              </a:rPr>
              <a:t> Peter OLUMESE, </a:t>
            </a:r>
            <a:endParaRPr lang="en-GB" altLang="en-US" b="1" i="1" kern="0" dirty="0">
              <a:solidFill>
                <a:srgbClr val="FFFFFF"/>
              </a:solidFill>
              <a:latin typeface="Arial Narrow" panose="020B0606020202030204" pitchFamily="34" charset="0"/>
            </a:endParaRPr>
          </a:p>
          <a:p>
            <a:pPr fontAlgn="base">
              <a:spcBef>
                <a:spcPct val="0"/>
              </a:spcBef>
              <a:spcAft>
                <a:spcPct val="0"/>
              </a:spcAft>
              <a:defRPr/>
            </a:pPr>
            <a:r>
              <a:rPr lang="en-GB" altLang="en-US" b="1" kern="0" dirty="0">
                <a:solidFill>
                  <a:srgbClr val="FFFFFF"/>
                </a:solidFill>
                <a:latin typeface="Arial Narrow" panose="020B0606020202030204" pitchFamily="34" charset="0"/>
              </a:rPr>
              <a:t>Medical Officer</a:t>
            </a:r>
          </a:p>
          <a:p>
            <a:pPr fontAlgn="base">
              <a:spcBef>
                <a:spcPct val="0"/>
              </a:spcBef>
              <a:spcAft>
                <a:spcPct val="0"/>
              </a:spcAft>
              <a:defRPr/>
            </a:pPr>
            <a:r>
              <a:rPr lang="en-GB" altLang="en-US" b="1" kern="0" dirty="0">
                <a:solidFill>
                  <a:srgbClr val="FFFFFF"/>
                </a:solidFill>
                <a:latin typeface="Arial Narrow" panose="020B0606020202030204" pitchFamily="34" charset="0"/>
              </a:rPr>
              <a:t>Global Malaria Programme</a:t>
            </a:r>
          </a:p>
          <a:p>
            <a:pPr fontAlgn="base">
              <a:spcBef>
                <a:spcPct val="0"/>
              </a:spcBef>
              <a:spcAft>
                <a:spcPct val="0"/>
              </a:spcAft>
              <a:defRPr/>
            </a:pPr>
            <a:r>
              <a:rPr lang="en-GB" altLang="en-US" b="1" kern="0" dirty="0">
                <a:solidFill>
                  <a:srgbClr val="FFFFFF"/>
                </a:solidFill>
                <a:latin typeface="Arial Narrow" panose="020B0606020202030204" pitchFamily="34" charset="0"/>
              </a:rPr>
              <a:t>WHO, Geneva, Switzerland.</a:t>
            </a:r>
            <a:endParaRPr lang="en-US" altLang="en-US" b="1" kern="0"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536315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r>
              <a:rPr lang="en-GB" sz="3200" b="1" dirty="0">
                <a:solidFill>
                  <a:schemeClr val="bg1"/>
                </a:solidFill>
                <a:latin typeface="+mj-lt"/>
                <a:ea typeface="+mj-ea"/>
                <a:cs typeface="+mj-cs"/>
              </a:rPr>
              <a:t>WHO Information Note </a:t>
            </a:r>
            <a:r>
              <a:rPr lang="en-GB" sz="2800" b="1" dirty="0">
                <a:solidFill>
                  <a:schemeClr val="bg1"/>
                </a:solidFill>
                <a:latin typeface="+mj-lt"/>
                <a:ea typeface="+mj-ea"/>
                <a:cs typeface="+mj-cs"/>
              </a:rPr>
              <a:t>(28 January 2022)</a:t>
            </a:r>
            <a:endParaRPr lang="en-US" sz="3200" b="1" dirty="0">
              <a:solidFill>
                <a:schemeClr val="bg1"/>
              </a:solidFill>
              <a:latin typeface="+mj-lt"/>
              <a:ea typeface="+mj-ea"/>
              <a:cs typeface="+mj-cs"/>
            </a:endParaRPr>
          </a:p>
        </p:txBody>
      </p:sp>
      <p:pic>
        <p:nvPicPr>
          <p:cNvPr id="5" name="Picture 4">
            <a:extLst>
              <a:ext uri="{FF2B5EF4-FFF2-40B4-BE49-F238E27FC236}">
                <a16:creationId xmlns:a16="http://schemas.microsoft.com/office/drawing/2014/main" id="{927A12BF-8EA5-4F92-A78B-A3726EF9197B}"/>
              </a:ext>
            </a:extLst>
          </p:cNvPr>
          <p:cNvPicPr>
            <a:picLocks noChangeAspect="1"/>
          </p:cNvPicPr>
          <p:nvPr/>
        </p:nvPicPr>
        <p:blipFill>
          <a:blip r:embed="rId2"/>
          <a:stretch>
            <a:fillRect/>
          </a:stretch>
        </p:blipFill>
        <p:spPr>
          <a:xfrm>
            <a:off x="1858956" y="1340768"/>
            <a:ext cx="8716980" cy="4320480"/>
          </a:xfrm>
          <a:prstGeom prst="rect">
            <a:avLst/>
          </a:prstGeom>
        </p:spPr>
      </p:pic>
    </p:spTree>
    <p:extLst>
      <p:ext uri="{BB962C8B-B14F-4D97-AF65-F5344CB8AC3E}">
        <p14:creationId xmlns:p14="http://schemas.microsoft.com/office/powerpoint/2010/main" val="1582979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10256421"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8" rIns="91437" bIns="45718">
            <a:spAutoFit/>
          </a:bodyPr>
          <a:lstStyle/>
          <a:p>
            <a:r>
              <a:rPr lang="en-GB" sz="3200" b="1" dirty="0">
                <a:solidFill>
                  <a:schemeClr val="bg1"/>
                </a:solidFill>
                <a:latin typeface="+mj-lt"/>
                <a:ea typeface="+mj-ea"/>
                <a:cs typeface="+mj-cs"/>
              </a:rPr>
              <a:t>WHO Information Note: Risk Mitigation Recommendations</a:t>
            </a:r>
            <a:endParaRPr lang="en-US" sz="3200" b="1" dirty="0">
              <a:solidFill>
                <a:schemeClr val="bg1"/>
              </a:solidFill>
              <a:latin typeface="+mj-lt"/>
              <a:ea typeface="+mj-ea"/>
              <a:cs typeface="+mj-cs"/>
            </a:endParaRPr>
          </a:p>
        </p:txBody>
      </p:sp>
      <p:pic>
        <p:nvPicPr>
          <p:cNvPr id="4" name="Picture 3">
            <a:extLst>
              <a:ext uri="{FF2B5EF4-FFF2-40B4-BE49-F238E27FC236}">
                <a16:creationId xmlns:a16="http://schemas.microsoft.com/office/drawing/2014/main" id="{4ED9E3D8-1975-4B3C-9FCA-BEC0AF453B2C}"/>
              </a:ext>
            </a:extLst>
          </p:cNvPr>
          <p:cNvPicPr>
            <a:picLocks noChangeAspect="1"/>
          </p:cNvPicPr>
          <p:nvPr/>
        </p:nvPicPr>
        <p:blipFill>
          <a:blip r:embed="rId2"/>
          <a:stretch>
            <a:fillRect/>
          </a:stretch>
        </p:blipFill>
        <p:spPr>
          <a:xfrm>
            <a:off x="983432" y="1130833"/>
            <a:ext cx="10256421" cy="5178487"/>
          </a:xfrm>
          <a:prstGeom prst="rect">
            <a:avLst/>
          </a:prstGeom>
        </p:spPr>
      </p:pic>
    </p:spTree>
    <p:extLst>
      <p:ext uri="{BB962C8B-B14F-4D97-AF65-F5344CB8AC3E}">
        <p14:creationId xmlns:p14="http://schemas.microsoft.com/office/powerpoint/2010/main" val="577083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alibri"/>
                <a:ea typeface="+mn-ea"/>
                <a:cs typeface="+mn-cs"/>
              </a:rPr>
              <a:t>Background and context: The </a:t>
            </a:r>
            <a:r>
              <a:rPr kumimoji="0" lang="en-GB" sz="3200" b="1" i="0" u="none" strike="noStrike" kern="1200" cap="none" spc="0" normalizeH="0" baseline="0" noProof="0" dirty="0" err="1">
                <a:ln>
                  <a:noFill/>
                </a:ln>
                <a:solidFill>
                  <a:prstClr val="white"/>
                </a:solidFill>
                <a:effectLst/>
                <a:uLnTx/>
                <a:uFillTx/>
                <a:latin typeface="Calibri"/>
                <a:ea typeface="+mn-ea"/>
                <a:cs typeface="+mn-cs"/>
              </a:rPr>
              <a:t>CARAMAL</a:t>
            </a:r>
            <a:r>
              <a:rPr kumimoji="0" lang="en-GB" sz="3200" b="1" i="0" u="none" strike="noStrike" kern="1200" cap="none" spc="0" normalizeH="0" baseline="0" noProof="0" dirty="0">
                <a:ln>
                  <a:noFill/>
                </a:ln>
                <a:solidFill>
                  <a:prstClr val="white"/>
                </a:solidFill>
                <a:effectLst/>
                <a:uLnTx/>
                <a:uFillTx/>
                <a:latin typeface="Calibri"/>
                <a:ea typeface="+mn-ea"/>
                <a:cs typeface="+mn-cs"/>
              </a:rPr>
              <a:t> Project</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268795" y="875154"/>
            <a:ext cx="11654410" cy="4031873"/>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2800" b="1" i="0" u="none" strike="noStrike" kern="1200" cap="none" spc="0" normalizeH="0" baseline="0" noProof="0" dirty="0">
                <a:ln>
                  <a:noFill/>
                </a:ln>
                <a:solidFill>
                  <a:srgbClr val="5F5F5F"/>
                </a:solidFill>
                <a:effectLst/>
                <a:uLnTx/>
                <a:uFillTx/>
                <a:latin typeface="Calibri"/>
                <a:ea typeface="+mn-ea"/>
                <a:cs typeface="+mn-cs"/>
              </a:rPr>
              <a:t>The </a:t>
            </a:r>
            <a:r>
              <a:rPr kumimoji="0" lang="en-GB" sz="2800" b="1" i="0" u="none" strike="noStrike" kern="1200" cap="none" spc="0" normalizeH="0" baseline="0" noProof="0" dirty="0" err="1">
                <a:ln>
                  <a:noFill/>
                </a:ln>
                <a:solidFill>
                  <a:srgbClr val="5F5F5F"/>
                </a:solidFill>
                <a:effectLst/>
                <a:uLnTx/>
                <a:uFillTx/>
                <a:latin typeface="Calibri"/>
                <a:ea typeface="+mn-ea"/>
                <a:cs typeface="+mn-cs"/>
              </a:rPr>
              <a:t>CARAMAL</a:t>
            </a:r>
            <a:r>
              <a:rPr kumimoji="0" lang="en-GB" sz="2800" b="1" i="0" u="none" strike="noStrike" kern="1200" cap="none" spc="0" normalizeH="0" baseline="0" noProof="0" dirty="0">
                <a:ln>
                  <a:noFill/>
                </a:ln>
                <a:solidFill>
                  <a:srgbClr val="5F5F5F"/>
                </a:solidFill>
                <a:effectLst/>
                <a:uLnTx/>
                <a:uFillTx/>
                <a:latin typeface="Calibri"/>
                <a:ea typeface="+mn-ea"/>
                <a:cs typeface="+mn-cs"/>
              </a:rPr>
              <a:t> study aimed to assess the impact of pre-referral rectal artesunate (RAS) under real-world conditions. By design, minimal investments were made into the overall health systems at both pre- and post-referral levels, to reflect the ‘normal’ local standard.</a:t>
            </a:r>
          </a:p>
          <a:p>
            <a:pPr marL="800100" lvl="1" indent="-342900">
              <a:buFont typeface="Arial" pitchFamily="34" charset="0"/>
              <a:buChar char="•"/>
              <a:defRPr/>
            </a:pPr>
            <a:r>
              <a:rPr kumimoji="0" lang="en-GB" sz="2400" b="1" i="0" u="none" strike="noStrike" kern="1200" cap="none" spc="0" normalizeH="0" baseline="0" noProof="0" dirty="0">
                <a:ln>
                  <a:noFill/>
                </a:ln>
                <a:solidFill>
                  <a:srgbClr val="5F5F5F"/>
                </a:solidFill>
                <a:effectLst/>
                <a:uLnTx/>
                <a:uFillTx/>
                <a:latin typeface="Calibri"/>
                <a:ea typeface="+mn-ea"/>
                <a:cs typeface="+mn-cs"/>
              </a:rPr>
              <a:t>An observational study, the analysis of findings was based on an overall before-and-after analysis, and individual analysis of users versus non-users of RAS</a:t>
            </a:r>
          </a:p>
          <a:p>
            <a:pPr lvl="1">
              <a:defRPr/>
            </a:pPr>
            <a:endParaRPr kumimoji="0" lang="en-GB" sz="2400" b="1" i="0" u="none" strike="noStrike" kern="1200" cap="none" spc="0" normalizeH="0" baseline="0" noProof="0" dirty="0">
              <a:ln>
                <a:noFill/>
              </a:ln>
              <a:solidFill>
                <a:srgbClr val="5F5F5F"/>
              </a:solidFill>
              <a:effectLst/>
              <a:uLnTx/>
              <a:uFillTx/>
              <a:latin typeface="Calibri"/>
              <a:ea typeface="+mn-ea"/>
              <a:cs typeface="+mn-cs"/>
            </a:endParaRPr>
          </a:p>
          <a:p>
            <a:pPr marL="800100" lvl="1" indent="-342900">
              <a:buFont typeface="Arial" pitchFamily="34" charset="0"/>
              <a:buChar char="•"/>
              <a:defRPr/>
            </a:pPr>
            <a:r>
              <a:rPr kumimoji="0" lang="en-GB" sz="2400" b="1" i="0" u="none" strike="noStrike" kern="1200" cap="none" spc="0" normalizeH="0" baseline="0" noProof="0" dirty="0">
                <a:ln>
                  <a:noFill/>
                </a:ln>
                <a:solidFill>
                  <a:srgbClr val="5F5F5F"/>
                </a:solidFill>
                <a:effectLst/>
                <a:uLnTx/>
                <a:uFillTx/>
                <a:latin typeface="Calibri"/>
                <a:ea typeface="+mn-ea"/>
                <a:cs typeface="+mn-cs"/>
              </a:rPr>
              <a:t>Children &lt; 5 years presenting to a community-based health provider with a positive malaria test and signs of severe malaria were followed-up during admission and after 28 days to assess their health status and treatment</a:t>
            </a:r>
          </a:p>
        </p:txBody>
      </p:sp>
      <p:pic>
        <p:nvPicPr>
          <p:cNvPr id="5" name="Picture 4">
            <a:extLst>
              <a:ext uri="{FF2B5EF4-FFF2-40B4-BE49-F238E27FC236}">
                <a16:creationId xmlns:a16="http://schemas.microsoft.com/office/drawing/2014/main" id="{D256DCAA-B57F-4327-9AFF-CCD72757448D}"/>
              </a:ext>
            </a:extLst>
          </p:cNvPr>
          <p:cNvPicPr>
            <a:picLocks noChangeAspect="1"/>
          </p:cNvPicPr>
          <p:nvPr/>
        </p:nvPicPr>
        <p:blipFill>
          <a:blip r:embed="rId2"/>
          <a:stretch>
            <a:fillRect/>
          </a:stretch>
        </p:blipFill>
        <p:spPr>
          <a:xfrm>
            <a:off x="10056440" y="5013176"/>
            <a:ext cx="1766848" cy="875720"/>
          </a:xfrm>
          <a:prstGeom prst="rect">
            <a:avLst/>
          </a:prstGeom>
        </p:spPr>
      </p:pic>
    </p:spTree>
    <p:extLst>
      <p:ext uri="{BB962C8B-B14F-4D97-AF65-F5344CB8AC3E}">
        <p14:creationId xmlns:p14="http://schemas.microsoft.com/office/powerpoint/2010/main" val="3390991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alibri"/>
                <a:ea typeface="+mn-ea"/>
                <a:cs typeface="+mn-cs"/>
              </a:rPr>
              <a:t>Background and context: The </a:t>
            </a:r>
            <a:r>
              <a:rPr kumimoji="0" lang="en-GB" sz="3200" b="1" i="0" u="none" strike="noStrike" kern="1200" cap="none" spc="0" normalizeH="0" baseline="0" noProof="0" dirty="0" err="1">
                <a:ln>
                  <a:noFill/>
                </a:ln>
                <a:solidFill>
                  <a:prstClr val="white"/>
                </a:solidFill>
                <a:effectLst/>
                <a:uLnTx/>
                <a:uFillTx/>
                <a:latin typeface="Calibri"/>
                <a:ea typeface="+mn-ea"/>
                <a:cs typeface="+mn-cs"/>
              </a:rPr>
              <a:t>CARAMAL</a:t>
            </a:r>
            <a:r>
              <a:rPr kumimoji="0" lang="en-GB" sz="3200" b="1" i="0" u="none" strike="noStrike" kern="1200" cap="none" spc="0" normalizeH="0" baseline="0" noProof="0" dirty="0">
                <a:ln>
                  <a:noFill/>
                </a:ln>
                <a:solidFill>
                  <a:prstClr val="white"/>
                </a:solidFill>
                <a:effectLst/>
                <a:uLnTx/>
                <a:uFillTx/>
                <a:latin typeface="Calibri"/>
                <a:ea typeface="+mn-ea"/>
                <a:cs typeface="+mn-cs"/>
              </a:rPr>
              <a:t> Project</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268795" y="875154"/>
            <a:ext cx="11654410" cy="5201424"/>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GB" sz="2800" b="1" i="0" u="none" strike="noStrike" kern="1200" cap="none" spc="0" normalizeH="0" baseline="0" noProof="0" dirty="0">
                <a:ln>
                  <a:noFill/>
                </a:ln>
                <a:solidFill>
                  <a:srgbClr val="5F5F5F"/>
                </a:solidFill>
                <a:effectLst/>
                <a:uLnTx/>
                <a:uFillTx/>
                <a:latin typeface="Calibri"/>
                <a:ea typeface="+mn-ea"/>
                <a:cs typeface="+mn-cs"/>
              </a:rPr>
              <a:t>Main findings</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2800" b="1" i="0" u="none" strike="noStrike" kern="1200" cap="none" spc="0" normalizeH="0" baseline="0" noProof="0" dirty="0">
                <a:ln>
                  <a:noFill/>
                </a:ln>
                <a:solidFill>
                  <a:srgbClr val="5F5F5F"/>
                </a:solidFill>
                <a:effectLst/>
                <a:uLnTx/>
                <a:uFillTx/>
                <a:latin typeface="Calibri"/>
                <a:ea typeface="+mn-ea"/>
                <a:cs typeface="+mn-cs"/>
              </a:rPr>
              <a:t>The </a:t>
            </a:r>
            <a:r>
              <a:rPr kumimoji="0" lang="en-GB" sz="2800" b="1" i="0" u="none" strike="noStrike" kern="1200" cap="none" spc="0" normalizeH="0" baseline="0" noProof="0" dirty="0" err="1">
                <a:ln>
                  <a:noFill/>
                </a:ln>
                <a:solidFill>
                  <a:srgbClr val="5F5F5F"/>
                </a:solidFill>
                <a:effectLst/>
                <a:uLnTx/>
                <a:uFillTx/>
                <a:latin typeface="Calibri"/>
                <a:ea typeface="+mn-ea"/>
                <a:cs typeface="+mn-cs"/>
              </a:rPr>
              <a:t>CARAMAL</a:t>
            </a:r>
            <a:r>
              <a:rPr kumimoji="0" lang="en-GB" sz="2800" b="1" i="0" u="none" strike="noStrike" kern="1200" cap="none" spc="0" normalizeH="0" baseline="0" noProof="0" dirty="0">
                <a:ln>
                  <a:noFill/>
                </a:ln>
                <a:solidFill>
                  <a:srgbClr val="5F5F5F"/>
                </a:solidFill>
                <a:effectLst/>
                <a:uLnTx/>
                <a:uFillTx/>
                <a:latin typeface="Calibri"/>
                <a:ea typeface="+mn-ea"/>
                <a:cs typeface="+mn-cs"/>
              </a:rPr>
              <a:t> project highlighted many challenges and deficiencies along the cascade of care, revealing health system weaknesses and inadequate quality of care. For example:</a:t>
            </a:r>
          </a:p>
          <a:p>
            <a:pPr marL="800100" lvl="1" indent="-342900">
              <a:buFont typeface="Arial" pitchFamily="34" charset="0"/>
              <a:buChar char="•"/>
              <a:defRPr/>
            </a:pPr>
            <a:r>
              <a:rPr kumimoji="0" lang="en-GB" sz="2400" b="1" i="0" u="none" strike="noStrike" kern="1200" cap="none" spc="0" normalizeH="0" baseline="0" noProof="0" dirty="0">
                <a:ln>
                  <a:noFill/>
                </a:ln>
                <a:solidFill>
                  <a:srgbClr val="5F5F5F"/>
                </a:solidFill>
                <a:effectLst/>
                <a:uLnTx/>
                <a:uFillTx/>
                <a:latin typeface="Calibri"/>
                <a:ea typeface="+mn-ea"/>
                <a:cs typeface="+mn-cs"/>
              </a:rPr>
              <a:t>Only a small proportion (&lt; 10%) of the children enrolled in all three countries completed the full course of severe malaria treatment with injectable artesunate and an ACT.</a:t>
            </a:r>
          </a:p>
          <a:p>
            <a:pPr lvl="1">
              <a:defRPr/>
            </a:pPr>
            <a:endParaRPr kumimoji="0" lang="en-GB" sz="2400" b="1" i="0" u="none" strike="noStrike" kern="1200" cap="none" spc="0" normalizeH="0" baseline="0" noProof="0" dirty="0">
              <a:ln>
                <a:noFill/>
              </a:ln>
              <a:solidFill>
                <a:srgbClr val="5F5F5F"/>
              </a:solidFill>
              <a:effectLst/>
              <a:uLnTx/>
              <a:uFillTx/>
              <a:latin typeface="Calibri"/>
              <a:ea typeface="+mn-ea"/>
              <a:cs typeface="+mn-cs"/>
            </a:endParaRPr>
          </a:p>
          <a:p>
            <a:pPr marL="800100" lvl="1" indent="-342900">
              <a:buFont typeface="Arial" pitchFamily="34" charset="0"/>
              <a:buChar char="•"/>
              <a:defRPr/>
            </a:pPr>
            <a:r>
              <a:rPr kumimoji="0" lang="en-GB" sz="2400" b="1" i="0" u="none" strike="noStrike" kern="1200" cap="none" spc="0" normalizeH="0" baseline="0" noProof="0" dirty="0">
                <a:ln>
                  <a:noFill/>
                </a:ln>
                <a:solidFill>
                  <a:srgbClr val="5F5F5F"/>
                </a:solidFill>
                <a:effectLst/>
                <a:uLnTx/>
                <a:uFillTx/>
                <a:latin typeface="Calibri"/>
                <a:ea typeface="+mn-ea"/>
                <a:cs typeface="+mn-cs"/>
              </a:rPr>
              <a:t>Children who received RAS received an incorrect dose for their age.</a:t>
            </a:r>
          </a:p>
          <a:p>
            <a:pPr lvl="1">
              <a:defRPr/>
            </a:pPr>
            <a:endParaRPr kumimoji="0" lang="en-GB" sz="2400" b="1" i="0" u="none" strike="noStrike" kern="1200" cap="none" spc="0" normalizeH="0" baseline="0" noProof="0" dirty="0">
              <a:ln>
                <a:noFill/>
              </a:ln>
              <a:solidFill>
                <a:srgbClr val="5F5F5F"/>
              </a:solidFill>
              <a:effectLst/>
              <a:uLnTx/>
              <a:uFillTx/>
              <a:latin typeface="Calibri"/>
              <a:ea typeface="+mn-ea"/>
              <a:cs typeface="+mn-cs"/>
            </a:endParaRPr>
          </a:p>
          <a:p>
            <a:pPr marL="800100" lvl="1" indent="-342900">
              <a:buFont typeface="Arial" pitchFamily="34" charset="0"/>
              <a:buChar char="•"/>
              <a:defRPr/>
            </a:pPr>
            <a:r>
              <a:rPr kumimoji="0" lang="en-GB" sz="2400" b="1" i="0" u="none" strike="noStrike" kern="1200" cap="none" spc="0" normalizeH="0" baseline="0" noProof="0" dirty="0">
                <a:ln>
                  <a:noFill/>
                </a:ln>
                <a:solidFill>
                  <a:srgbClr val="5F5F5F"/>
                </a:solidFill>
                <a:effectLst/>
                <a:uLnTx/>
                <a:uFillTx/>
                <a:latin typeface="Calibri"/>
                <a:ea typeface="+mn-ea"/>
                <a:cs typeface="+mn-cs"/>
              </a:rPr>
              <a:t>Post-referral treatment was often incomplete; in particular, the required three-day ACT treatment was not consistently administered.</a:t>
            </a:r>
          </a:p>
          <a:p>
            <a:pPr lvl="1">
              <a:defRPr/>
            </a:pPr>
            <a:r>
              <a:rPr kumimoji="0" lang="en-GB" sz="2800" b="1" i="0" u="none" strike="noStrike" kern="1200" cap="none" spc="0" normalizeH="0" baseline="0" noProof="0" dirty="0">
                <a:ln>
                  <a:noFill/>
                </a:ln>
                <a:solidFill>
                  <a:srgbClr val="5F5F5F"/>
                </a:solidFill>
                <a:effectLst/>
                <a:uLnTx/>
                <a:uFillTx/>
                <a:latin typeface="Calibri"/>
                <a:ea typeface="+mn-ea"/>
                <a:cs typeface="+mn-cs"/>
              </a:rPr>
              <a:t> </a:t>
            </a:r>
          </a:p>
        </p:txBody>
      </p:sp>
      <p:pic>
        <p:nvPicPr>
          <p:cNvPr id="5" name="Picture 4">
            <a:extLst>
              <a:ext uri="{FF2B5EF4-FFF2-40B4-BE49-F238E27FC236}">
                <a16:creationId xmlns:a16="http://schemas.microsoft.com/office/drawing/2014/main" id="{D256DCAA-B57F-4327-9AFF-CCD72757448D}"/>
              </a:ext>
            </a:extLst>
          </p:cNvPr>
          <p:cNvPicPr>
            <a:picLocks noChangeAspect="1"/>
          </p:cNvPicPr>
          <p:nvPr/>
        </p:nvPicPr>
        <p:blipFill>
          <a:blip r:embed="rId2"/>
          <a:stretch>
            <a:fillRect/>
          </a:stretch>
        </p:blipFill>
        <p:spPr>
          <a:xfrm>
            <a:off x="10272464" y="5269386"/>
            <a:ext cx="1766848" cy="875720"/>
          </a:xfrm>
          <a:prstGeom prst="rect">
            <a:avLst/>
          </a:prstGeom>
        </p:spPr>
      </p:pic>
    </p:spTree>
    <p:extLst>
      <p:ext uri="{BB962C8B-B14F-4D97-AF65-F5344CB8AC3E}">
        <p14:creationId xmlns:p14="http://schemas.microsoft.com/office/powerpoint/2010/main" val="3608785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alibri"/>
                <a:ea typeface="+mn-ea"/>
                <a:cs typeface="+mn-cs"/>
              </a:rPr>
              <a:t>Background and context: The </a:t>
            </a:r>
            <a:r>
              <a:rPr kumimoji="0" lang="en-GB" sz="3200" b="1" i="0" u="none" strike="noStrike" kern="1200" cap="none" spc="0" normalizeH="0" baseline="0" noProof="0" dirty="0" err="1">
                <a:ln>
                  <a:noFill/>
                </a:ln>
                <a:solidFill>
                  <a:prstClr val="white"/>
                </a:solidFill>
                <a:effectLst/>
                <a:uLnTx/>
                <a:uFillTx/>
                <a:latin typeface="Calibri"/>
                <a:ea typeface="+mn-ea"/>
                <a:cs typeface="+mn-cs"/>
              </a:rPr>
              <a:t>CARAMAL</a:t>
            </a:r>
            <a:r>
              <a:rPr kumimoji="0" lang="en-GB" sz="3200" b="1" i="0" u="none" strike="noStrike" kern="1200" cap="none" spc="0" normalizeH="0" baseline="0" noProof="0" dirty="0">
                <a:ln>
                  <a:noFill/>
                </a:ln>
                <a:solidFill>
                  <a:prstClr val="white"/>
                </a:solidFill>
                <a:effectLst/>
                <a:uLnTx/>
                <a:uFillTx/>
                <a:latin typeface="Calibri"/>
                <a:ea typeface="+mn-ea"/>
                <a:cs typeface="+mn-cs"/>
              </a:rPr>
              <a:t> Project</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268795" y="875154"/>
            <a:ext cx="11654410" cy="4770537"/>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GB" sz="2800" b="1" i="0" u="none" strike="noStrike" kern="1200" cap="none" spc="0" normalizeH="0" baseline="0" noProof="0" dirty="0">
                <a:ln>
                  <a:noFill/>
                </a:ln>
                <a:solidFill>
                  <a:srgbClr val="5F5F5F"/>
                </a:solidFill>
                <a:effectLst/>
                <a:uLnTx/>
                <a:uFillTx/>
                <a:latin typeface="Calibri"/>
                <a:ea typeface="+mn-ea"/>
                <a:cs typeface="+mn-cs"/>
              </a:rPr>
              <a:t>Main findings</a:t>
            </a:r>
          </a:p>
          <a:p>
            <a:pPr marL="342900" indent="-342900">
              <a:buFont typeface="Arial" pitchFamily="34" charset="0"/>
              <a:buChar char="•"/>
              <a:defRPr/>
            </a:pPr>
            <a:r>
              <a:rPr kumimoji="0" lang="en-GB" sz="2800" b="1" i="0" u="none" strike="noStrike" kern="1200" cap="none" spc="0" normalizeH="0" baseline="0" noProof="0" dirty="0">
                <a:ln>
                  <a:noFill/>
                </a:ln>
                <a:solidFill>
                  <a:srgbClr val="5F5F5F"/>
                </a:solidFill>
                <a:effectLst/>
                <a:uLnTx/>
                <a:uFillTx/>
                <a:latin typeface="Calibri"/>
                <a:ea typeface="+mn-ea"/>
                <a:cs typeface="+mn-cs"/>
              </a:rPr>
              <a:t>In an overall before-and-after analysis, the roll-out of RAS has not resulted in a decrease in the case fatality ratio (CFR) among children with suspected severe malaria in any of the three project countries</a:t>
            </a:r>
          </a:p>
          <a:p>
            <a:pPr marL="800100" lvl="1" indent="-342900">
              <a:buFont typeface="Arial" pitchFamily="34" charset="0"/>
              <a:buChar char="•"/>
              <a:defRPr/>
            </a:pPr>
            <a:r>
              <a:rPr kumimoji="0" lang="en-GB" sz="2400" b="1" i="0" u="none" strike="noStrike" kern="1200" cap="none" spc="0" normalizeH="0" baseline="0" noProof="0" dirty="0">
                <a:ln>
                  <a:noFill/>
                </a:ln>
                <a:solidFill>
                  <a:srgbClr val="5F5F5F"/>
                </a:solidFill>
                <a:effectLst/>
                <a:uLnTx/>
                <a:uFillTx/>
                <a:latin typeface="Calibri"/>
                <a:ea typeface="+mn-ea"/>
                <a:cs typeface="+mn-cs"/>
              </a:rPr>
              <a:t>The CFR evaluated at 28 days’ follow-up was higher in all countries after the roll-out of RAS (6.7% vs. 6.6% in the Democratic Republic of the Congo, 16.1% vs. 4.2% in Nigeria, 0.7% vs. 0.3% in Uganda).</a:t>
            </a:r>
          </a:p>
          <a:p>
            <a:pPr lvl="1">
              <a:defRPr/>
            </a:pPr>
            <a:endParaRPr kumimoji="0" lang="en-GB" sz="2400" b="1" i="0" u="none" strike="noStrike" kern="1200" cap="none" spc="0" normalizeH="0" baseline="0" noProof="0" dirty="0">
              <a:ln>
                <a:noFill/>
              </a:ln>
              <a:solidFill>
                <a:srgbClr val="5F5F5F"/>
              </a:solidFill>
              <a:effectLst/>
              <a:uLnTx/>
              <a:uFillTx/>
              <a:latin typeface="Calibri"/>
              <a:ea typeface="+mn-ea"/>
              <a:cs typeface="+mn-cs"/>
            </a:endParaRPr>
          </a:p>
          <a:p>
            <a:pPr marL="800100" lvl="1" indent="-342900">
              <a:buFont typeface="Arial" pitchFamily="34" charset="0"/>
              <a:buChar char="•"/>
              <a:defRPr/>
            </a:pPr>
            <a:r>
              <a:rPr kumimoji="0" lang="en-GB" sz="2400" b="1" i="0" u="none" strike="noStrike" kern="1200" cap="none" spc="0" normalizeH="0" baseline="0" noProof="0" dirty="0">
                <a:ln>
                  <a:noFill/>
                </a:ln>
                <a:solidFill>
                  <a:srgbClr val="5F5F5F"/>
                </a:solidFill>
                <a:effectLst/>
                <a:uLnTx/>
                <a:uFillTx/>
                <a:latin typeface="Calibri"/>
                <a:ea typeface="+mn-ea"/>
                <a:cs typeface="+mn-cs"/>
              </a:rPr>
              <a:t>In an individual analysis of users versus non-users of RAS, the administration of RAS was found to (i) reduce the risk of dying in one country (Uganda) and (ii) reduce the risk of continued illness in two countries (DR Congo and Uganda), demonstrating potential benefit for child survival.” </a:t>
            </a:r>
          </a:p>
        </p:txBody>
      </p:sp>
      <p:pic>
        <p:nvPicPr>
          <p:cNvPr id="5" name="Picture 4">
            <a:extLst>
              <a:ext uri="{FF2B5EF4-FFF2-40B4-BE49-F238E27FC236}">
                <a16:creationId xmlns:a16="http://schemas.microsoft.com/office/drawing/2014/main" id="{D256DCAA-B57F-4327-9AFF-CCD72757448D}"/>
              </a:ext>
            </a:extLst>
          </p:cNvPr>
          <p:cNvPicPr>
            <a:picLocks noChangeAspect="1"/>
          </p:cNvPicPr>
          <p:nvPr/>
        </p:nvPicPr>
        <p:blipFill>
          <a:blip r:embed="rId2"/>
          <a:stretch>
            <a:fillRect/>
          </a:stretch>
        </p:blipFill>
        <p:spPr>
          <a:xfrm>
            <a:off x="10156357" y="5700273"/>
            <a:ext cx="1766848" cy="875720"/>
          </a:xfrm>
          <a:prstGeom prst="rect">
            <a:avLst/>
          </a:prstGeom>
        </p:spPr>
      </p:pic>
    </p:spTree>
    <p:extLst>
      <p:ext uri="{BB962C8B-B14F-4D97-AF65-F5344CB8AC3E}">
        <p14:creationId xmlns:p14="http://schemas.microsoft.com/office/powerpoint/2010/main" val="483105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prstClr val="white"/>
                </a:solidFill>
                <a:latin typeface="Calibri"/>
              </a:rPr>
              <a:t>Conclusion and way forward</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C2DECCB7-A322-4A68-86C9-F4398AB345D5}"/>
              </a:ext>
            </a:extLst>
          </p:cNvPr>
          <p:cNvSpPr txBox="1"/>
          <p:nvPr/>
        </p:nvSpPr>
        <p:spPr>
          <a:xfrm>
            <a:off x="191344" y="980728"/>
            <a:ext cx="11654410" cy="5139869"/>
          </a:xfrm>
          <a:prstGeom prst="rect">
            <a:avLst/>
          </a:prstGeom>
          <a:noFill/>
        </p:spPr>
        <p:txBody>
          <a:bodyPr wrap="square" rtlCol="0">
            <a:spAutoFit/>
          </a:bodyPr>
          <a:lstStyle/>
          <a:p>
            <a:pPr marL="342900" indent="-342900">
              <a:buFont typeface="Arial" pitchFamily="34" charset="0"/>
              <a:buChar char="•"/>
              <a:defRPr/>
            </a:pPr>
            <a:r>
              <a:rPr kumimoji="0" lang="en-GB" sz="2800" i="0" u="none" strike="noStrike" kern="1200" cap="none" spc="0" normalizeH="0" baseline="0" noProof="0" dirty="0">
                <a:ln>
                  <a:noFill/>
                </a:ln>
                <a:solidFill>
                  <a:srgbClr val="5F5F5F"/>
                </a:solidFill>
                <a:effectLst/>
                <a:uLnTx/>
                <a:uFillTx/>
                <a:latin typeface="Calibri"/>
                <a:ea typeface="+mn-ea"/>
                <a:cs typeface="+mn-cs"/>
              </a:rPr>
              <a:t>In 2015, </a:t>
            </a:r>
            <a:r>
              <a:rPr lang="en-GB" sz="2800" dirty="0">
                <a:solidFill>
                  <a:srgbClr val="5F5F5F"/>
                </a:solidFill>
              </a:rPr>
              <a:t>based on randomized controlled studies, </a:t>
            </a:r>
            <a:r>
              <a:rPr lang="en-GB" sz="2800" b="1" dirty="0">
                <a:solidFill>
                  <a:srgbClr val="5F5F5F"/>
                </a:solidFill>
              </a:rPr>
              <a:t>WHO </a:t>
            </a:r>
            <a:r>
              <a:rPr kumimoji="0" lang="en-GB" sz="2800" b="1" i="0" u="none" strike="noStrike" kern="1200" cap="none" spc="0" normalizeH="0" baseline="0" noProof="0" dirty="0">
                <a:ln>
                  <a:noFill/>
                </a:ln>
                <a:solidFill>
                  <a:srgbClr val="5F5F5F"/>
                </a:solidFill>
                <a:effectLst/>
                <a:uLnTx/>
                <a:uFillTx/>
                <a:latin typeface="Calibri"/>
                <a:ea typeface="+mn-ea"/>
                <a:cs typeface="+mn-cs"/>
              </a:rPr>
              <a:t>made a Guidelines recommendation for the use of RAS as a lifesaving intervention</a:t>
            </a:r>
            <a:r>
              <a:rPr kumimoji="0" lang="en-GB" sz="2800" i="0" u="none" strike="noStrike" kern="1200" cap="none" spc="0" normalizeH="0" baseline="0" noProof="0" dirty="0">
                <a:ln>
                  <a:noFill/>
                </a:ln>
                <a:solidFill>
                  <a:srgbClr val="5F5F5F"/>
                </a:solidFill>
                <a:effectLst/>
                <a:uLnTx/>
                <a:uFillTx/>
                <a:latin typeface="Calibri"/>
                <a:ea typeface="+mn-ea"/>
                <a:cs typeface="+mn-cs"/>
              </a:rPr>
              <a:t>, a change or modification to that recommendation will be based on a robust review of evidence as is standard procedure of WHO.  The recently published </a:t>
            </a:r>
            <a:r>
              <a:rPr kumimoji="0" lang="en-GB" sz="2800" b="1" i="0" u="none" strike="noStrike" kern="1200" cap="none" spc="0" normalizeH="0" baseline="0" noProof="0" dirty="0">
                <a:ln>
                  <a:noFill/>
                </a:ln>
                <a:solidFill>
                  <a:srgbClr val="5F5F5F"/>
                </a:solidFill>
                <a:effectLst/>
                <a:uLnTx/>
                <a:uFillTx/>
                <a:latin typeface="Calibri"/>
                <a:ea typeface="+mn-ea"/>
                <a:cs typeface="+mn-cs"/>
              </a:rPr>
              <a:t>information note must be interpreted in the context of the  existing WHO recommendations, </a:t>
            </a:r>
            <a:r>
              <a:rPr kumimoji="0" lang="en-GB" sz="2800" i="0" u="none" strike="noStrike" kern="1200" cap="none" spc="0" normalizeH="0" baseline="0" noProof="0" dirty="0">
                <a:ln>
                  <a:noFill/>
                </a:ln>
                <a:solidFill>
                  <a:srgbClr val="5F5F5F"/>
                </a:solidFill>
                <a:effectLst/>
                <a:uLnTx/>
                <a:uFillTx/>
                <a:latin typeface="Calibri"/>
                <a:ea typeface="+mn-ea"/>
                <a:cs typeface="+mn-cs"/>
              </a:rPr>
              <a:t>therefore:</a:t>
            </a:r>
            <a:r>
              <a:rPr kumimoji="0" lang="en-GB" sz="2800" b="1" i="0" u="none" strike="noStrike" kern="1200" cap="none" spc="0" normalizeH="0" baseline="0" noProof="0" dirty="0">
                <a:ln>
                  <a:noFill/>
                </a:ln>
                <a:solidFill>
                  <a:srgbClr val="5F5F5F"/>
                </a:solidFill>
                <a:effectLst/>
                <a:uLnTx/>
                <a:uFillTx/>
                <a:latin typeface="Calibri"/>
                <a:ea typeface="+mn-ea"/>
                <a:cs typeface="+mn-cs"/>
              </a:rPr>
              <a:t>  </a:t>
            </a:r>
          </a:p>
          <a:p>
            <a:pPr marL="800100" lvl="1" indent="-342900">
              <a:buFont typeface="Arial" pitchFamily="34" charset="0"/>
              <a:buChar char="•"/>
              <a:defRPr/>
            </a:pPr>
            <a:r>
              <a:rPr lang="en-GB" sz="2800" b="1" dirty="0">
                <a:solidFill>
                  <a:srgbClr val="5F5F5F"/>
                </a:solidFill>
                <a:latin typeface="Calibri"/>
              </a:rPr>
              <a:t>RAS as a life saving intervention should be made available to all children in accordance with the guideline recommendation </a:t>
            </a:r>
          </a:p>
          <a:p>
            <a:pPr marL="1257300" lvl="2" indent="-342900">
              <a:buFont typeface="Arial" pitchFamily="34" charset="0"/>
              <a:buChar char="•"/>
              <a:defRPr/>
            </a:pPr>
            <a:r>
              <a:rPr kumimoji="0" lang="en-GB" sz="2400" b="1" i="0" u="none" strike="noStrike" kern="1200" cap="none" spc="0" normalizeH="0" baseline="0" noProof="0" dirty="0">
                <a:ln>
                  <a:noFill/>
                </a:ln>
                <a:solidFill>
                  <a:srgbClr val="5F5F5F"/>
                </a:solidFill>
                <a:effectLst/>
                <a:uLnTx/>
                <a:uFillTx/>
                <a:latin typeface="Calibri"/>
                <a:ea typeface="+mn-ea"/>
                <a:cs typeface="+mn-cs"/>
              </a:rPr>
              <a:t>Strengthening of referral and post referral services should be prioritised and supported on a continuing basis</a:t>
            </a:r>
          </a:p>
          <a:p>
            <a:pPr marL="800100" lvl="1" indent="-342900">
              <a:buFont typeface="Arial" pitchFamily="34" charset="0"/>
              <a:buChar char="•"/>
              <a:defRPr/>
            </a:pPr>
            <a:r>
              <a:rPr kumimoji="0" lang="en-GB" sz="2800" b="1" i="0" u="none" strike="noStrike" kern="1200" cap="none" spc="0" normalizeH="0" baseline="0" noProof="0" dirty="0">
                <a:ln>
                  <a:noFill/>
                </a:ln>
                <a:solidFill>
                  <a:srgbClr val="5F5F5F"/>
                </a:solidFill>
                <a:effectLst/>
                <a:uLnTx/>
                <a:uFillTx/>
                <a:latin typeface="Calibri"/>
                <a:ea typeface="+mn-ea"/>
                <a:cs typeface="+mn-cs"/>
              </a:rPr>
              <a:t>RAS must not be withheld from any child where no alternative is available.</a:t>
            </a:r>
          </a:p>
        </p:txBody>
      </p:sp>
    </p:spTree>
    <p:extLst>
      <p:ext uri="{BB962C8B-B14F-4D97-AF65-F5344CB8AC3E}">
        <p14:creationId xmlns:p14="http://schemas.microsoft.com/office/powerpoint/2010/main" val="89882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prstClr val="white"/>
                </a:solidFill>
                <a:latin typeface="Calibri"/>
              </a:rPr>
              <a:t>Conclusion and way forward</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C2DECCB7-A322-4A68-86C9-F4398AB345D5}"/>
              </a:ext>
            </a:extLst>
          </p:cNvPr>
          <p:cNvSpPr txBox="1"/>
          <p:nvPr/>
        </p:nvSpPr>
        <p:spPr>
          <a:xfrm>
            <a:off x="268795" y="875154"/>
            <a:ext cx="11654410" cy="5262979"/>
          </a:xfrm>
          <a:prstGeom prst="rect">
            <a:avLst/>
          </a:prstGeom>
          <a:noFill/>
        </p:spPr>
        <p:txBody>
          <a:bodyPr wrap="square" rtlCol="0">
            <a:spAutoFit/>
          </a:bodyPr>
          <a:lstStyle/>
          <a:p>
            <a:pPr marL="342900" indent="-342900">
              <a:buFont typeface="Arial" pitchFamily="34" charset="0"/>
              <a:buChar char="•"/>
              <a:defRPr/>
            </a:pPr>
            <a:r>
              <a:rPr kumimoji="0" lang="en-GB" sz="2800" b="1" i="0" u="none" strike="noStrike" kern="1200" cap="none" spc="0" normalizeH="0" baseline="0" noProof="0" dirty="0">
                <a:ln>
                  <a:noFill/>
                </a:ln>
                <a:solidFill>
                  <a:srgbClr val="5F5F5F"/>
                </a:solidFill>
                <a:effectLst/>
                <a:uLnTx/>
                <a:uFillTx/>
                <a:latin typeface="Calibri"/>
                <a:ea typeface="+mn-ea"/>
                <a:cs typeface="+mn-cs"/>
              </a:rPr>
              <a:t>WHO urge </a:t>
            </a:r>
          </a:p>
          <a:p>
            <a:pPr marL="800100" lvl="1" indent="-342900">
              <a:buFont typeface="Arial" pitchFamily="34" charset="0"/>
              <a:buChar char="•"/>
              <a:defRPr/>
            </a:pPr>
            <a:r>
              <a:rPr kumimoji="0" lang="en-GB" sz="2200" b="1" i="0" u="none" strike="noStrike" kern="1200" cap="none" spc="0" normalizeH="0" baseline="0" noProof="0" dirty="0">
                <a:ln>
                  <a:noFill/>
                </a:ln>
                <a:solidFill>
                  <a:srgbClr val="5F5F5F"/>
                </a:solidFill>
                <a:effectLst/>
                <a:uLnTx/>
                <a:uFillTx/>
                <a:latin typeface="Calibri"/>
                <a:ea typeface="+mn-ea"/>
                <a:cs typeface="+mn-cs"/>
              </a:rPr>
              <a:t>Malaria endemic countries to continue with implementation and scale up of malaria case management services as per their national policies and guidelines</a:t>
            </a:r>
          </a:p>
          <a:p>
            <a:pPr lvl="1">
              <a:defRPr/>
            </a:pPr>
            <a:endParaRPr kumimoji="0" lang="en-GB" sz="2200" b="1" i="0" u="none" strike="noStrike" kern="1200" cap="none" spc="0" normalizeH="0" baseline="0" noProof="0" dirty="0">
              <a:ln>
                <a:noFill/>
              </a:ln>
              <a:solidFill>
                <a:srgbClr val="5F5F5F"/>
              </a:solidFill>
              <a:effectLst/>
              <a:uLnTx/>
              <a:uFillTx/>
              <a:latin typeface="Calibri"/>
              <a:ea typeface="+mn-ea"/>
              <a:cs typeface="+mn-cs"/>
            </a:endParaRPr>
          </a:p>
          <a:p>
            <a:pPr marL="800100" lvl="1" indent="-342900">
              <a:buFont typeface="Arial" pitchFamily="34" charset="0"/>
              <a:buChar char="•"/>
              <a:defRPr/>
            </a:pPr>
            <a:r>
              <a:rPr kumimoji="0" lang="en-GB" sz="2200" b="1" i="0" u="none" strike="noStrike" kern="1200" cap="none" spc="0" normalizeH="0" baseline="0" noProof="0" dirty="0">
                <a:ln>
                  <a:noFill/>
                </a:ln>
                <a:solidFill>
                  <a:srgbClr val="5F5F5F"/>
                </a:solidFill>
                <a:effectLst/>
                <a:uLnTx/>
                <a:uFillTx/>
                <a:latin typeface="Calibri"/>
                <a:ea typeface="+mn-ea"/>
                <a:cs typeface="+mn-cs"/>
              </a:rPr>
              <a:t>All stakeholders to ensure quality of care in line with existing WHO recommendations considering the full cascade of care with its individual required steps</a:t>
            </a:r>
          </a:p>
          <a:p>
            <a:pPr lvl="1">
              <a:defRPr/>
            </a:pPr>
            <a:endParaRPr kumimoji="0" lang="en-GB" sz="2200" b="1" i="0" u="none" strike="noStrike" kern="1200" cap="none" spc="0" normalizeH="0" baseline="0" noProof="0" dirty="0">
              <a:ln>
                <a:noFill/>
              </a:ln>
              <a:solidFill>
                <a:srgbClr val="5F5F5F"/>
              </a:solidFill>
              <a:effectLst/>
              <a:uLnTx/>
              <a:uFillTx/>
              <a:latin typeface="Calibri"/>
              <a:ea typeface="+mn-ea"/>
              <a:cs typeface="+mn-cs"/>
            </a:endParaRPr>
          </a:p>
          <a:p>
            <a:pPr marL="800100" lvl="1" indent="-342900">
              <a:buFont typeface="Arial" pitchFamily="34" charset="0"/>
              <a:buChar char="•"/>
              <a:defRPr/>
            </a:pPr>
            <a:r>
              <a:rPr kumimoji="0" lang="en-GB" sz="2200" b="1" i="0" u="none" strike="noStrike" kern="1200" cap="none" spc="0" normalizeH="0" baseline="0" noProof="0" dirty="0">
                <a:ln>
                  <a:noFill/>
                </a:ln>
                <a:solidFill>
                  <a:srgbClr val="5F5F5F"/>
                </a:solidFill>
                <a:effectLst/>
                <a:uLnTx/>
                <a:uFillTx/>
                <a:latin typeface="Calibri"/>
                <a:ea typeface="+mn-ea"/>
                <a:cs typeface="+mn-cs"/>
              </a:rPr>
              <a:t>Countries and partners, to continue support the rational use of antimalarials to mitigate the development  and spread of artemisinin resistance</a:t>
            </a:r>
          </a:p>
          <a:p>
            <a:pPr lvl="1">
              <a:defRPr/>
            </a:pPr>
            <a:endParaRPr kumimoji="0" lang="en-GB" sz="2200" b="1" i="0" u="none" strike="noStrike" kern="1200" cap="none" spc="0" normalizeH="0" baseline="0" noProof="0" dirty="0">
              <a:ln>
                <a:noFill/>
              </a:ln>
              <a:solidFill>
                <a:srgbClr val="5F5F5F"/>
              </a:solidFill>
              <a:effectLst/>
              <a:uLnTx/>
              <a:uFillTx/>
              <a:latin typeface="Calibri"/>
              <a:ea typeface="+mn-ea"/>
              <a:cs typeface="+mn-cs"/>
            </a:endParaRPr>
          </a:p>
          <a:p>
            <a:pPr marL="800100" lvl="1" indent="-342900">
              <a:buFont typeface="Arial" pitchFamily="34" charset="0"/>
              <a:buChar char="•"/>
              <a:defRPr/>
            </a:pPr>
            <a:r>
              <a:rPr kumimoji="0" lang="en-GB" sz="2200" b="1" i="0" u="none" strike="noStrike" kern="1200" cap="none" spc="0" normalizeH="0" baseline="0" noProof="0" dirty="0">
                <a:ln>
                  <a:noFill/>
                </a:ln>
                <a:solidFill>
                  <a:srgbClr val="5F5F5F"/>
                </a:solidFill>
                <a:effectLst/>
                <a:uLnTx/>
                <a:uFillTx/>
                <a:latin typeface="Calibri"/>
                <a:ea typeface="+mn-ea"/>
                <a:cs typeface="+mn-cs"/>
              </a:rPr>
              <a:t>Funders, to support in addition to commodities, the systems required to safely and effectively deploy these interventions at the community level as part of  a high quality continuum of care</a:t>
            </a:r>
          </a:p>
          <a:p>
            <a:pPr lvl="1">
              <a:defRPr/>
            </a:pPr>
            <a:endParaRPr kumimoji="0" lang="en-GB" sz="2200" b="1" i="0" u="none" strike="noStrike" kern="1200" cap="none" spc="0" normalizeH="0" baseline="0" noProof="0" dirty="0">
              <a:ln>
                <a:noFill/>
              </a:ln>
              <a:solidFill>
                <a:srgbClr val="5F5F5F"/>
              </a:solidFill>
              <a:effectLst/>
              <a:uLnTx/>
              <a:uFillTx/>
              <a:latin typeface="Calibri"/>
              <a:ea typeface="+mn-ea"/>
              <a:cs typeface="+mn-cs"/>
            </a:endParaRPr>
          </a:p>
          <a:p>
            <a:pPr marL="800100" lvl="1" indent="-342900">
              <a:buFont typeface="Arial" pitchFamily="34" charset="0"/>
              <a:buChar char="•"/>
              <a:defRPr/>
            </a:pPr>
            <a:r>
              <a:rPr lang="en-GB" sz="2200" b="1" dirty="0">
                <a:solidFill>
                  <a:srgbClr val="5F5F5F"/>
                </a:solidFill>
                <a:latin typeface="Calibri"/>
              </a:rPr>
              <a:t>Manufacturers, to ensure continued supply of RAS </a:t>
            </a:r>
            <a:endParaRPr kumimoji="0" lang="en-GB" sz="2200" b="1" i="0" u="none" strike="noStrike" kern="1200" cap="none" spc="0" normalizeH="0" baseline="0" noProof="0" dirty="0">
              <a:ln>
                <a:noFill/>
              </a:ln>
              <a:solidFill>
                <a:srgbClr val="5F5F5F"/>
              </a:solidFill>
              <a:effectLst/>
              <a:uLnTx/>
              <a:uFillTx/>
              <a:latin typeface="Calibri"/>
              <a:ea typeface="+mn-ea"/>
              <a:cs typeface="+mn-cs"/>
            </a:endParaRPr>
          </a:p>
        </p:txBody>
      </p:sp>
    </p:spTree>
    <p:extLst>
      <p:ext uri="{BB962C8B-B14F-4D97-AF65-F5344CB8AC3E}">
        <p14:creationId xmlns:p14="http://schemas.microsoft.com/office/powerpoint/2010/main" val="2531398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prstClr val="white"/>
                </a:solidFill>
                <a:latin typeface="Calibri"/>
              </a:rPr>
              <a:t>Conclusion and way forward</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C2DECCB7-A322-4A68-86C9-F4398AB345D5}"/>
              </a:ext>
            </a:extLst>
          </p:cNvPr>
          <p:cNvSpPr txBox="1"/>
          <p:nvPr/>
        </p:nvSpPr>
        <p:spPr>
          <a:xfrm>
            <a:off x="268795" y="875154"/>
            <a:ext cx="11654410" cy="3724096"/>
          </a:xfrm>
          <a:prstGeom prst="rect">
            <a:avLst/>
          </a:prstGeom>
          <a:noFill/>
        </p:spPr>
        <p:txBody>
          <a:bodyPr wrap="square" rtlCol="0">
            <a:spAutoFit/>
          </a:bodyPr>
          <a:lstStyle/>
          <a:p>
            <a:pPr marL="342900" indent="-342900">
              <a:buFont typeface="Arial" pitchFamily="34" charset="0"/>
              <a:buChar char="•"/>
              <a:defRPr/>
            </a:pPr>
            <a:endParaRPr kumimoji="0" lang="en-GB" sz="2800" b="1" i="0" u="none" strike="noStrike" kern="1200" cap="none" spc="0" normalizeH="0" baseline="0" noProof="0" dirty="0">
              <a:ln>
                <a:noFill/>
              </a:ln>
              <a:solidFill>
                <a:srgbClr val="5F5F5F"/>
              </a:solidFill>
              <a:effectLst/>
              <a:uLnTx/>
              <a:uFillTx/>
              <a:latin typeface="Calibri"/>
              <a:ea typeface="+mn-ea"/>
              <a:cs typeface="+mn-cs"/>
            </a:endParaRPr>
          </a:p>
          <a:p>
            <a:pPr algn="ctr">
              <a:defRPr/>
            </a:pPr>
            <a:r>
              <a:rPr kumimoji="0" lang="en-GB" sz="3600" b="1" i="0" u="none" strike="noStrike" kern="1200" cap="none" spc="0" normalizeH="0" baseline="0" noProof="0" dirty="0">
                <a:ln>
                  <a:noFill/>
                </a:ln>
                <a:solidFill>
                  <a:srgbClr val="5F5F5F"/>
                </a:solidFill>
                <a:effectLst/>
                <a:uLnTx/>
                <a:uFillTx/>
                <a:latin typeface="Calibri"/>
                <a:ea typeface="+mn-ea"/>
                <a:cs typeface="+mn-cs"/>
              </a:rPr>
              <a:t>Finally, WHO will continue to support and facilitate countries to strengthen their health systems to maximize the safe and effective deployment of RAS and other pre-referral medications at the community as part of the continuum of care for severely </a:t>
            </a:r>
            <a:r>
              <a:rPr lang="en-GB" sz="3600" b="1" dirty="0">
                <a:solidFill>
                  <a:srgbClr val="5F5F5F"/>
                </a:solidFill>
                <a:latin typeface="Calibri"/>
              </a:rPr>
              <a:t>sick</a:t>
            </a:r>
            <a:r>
              <a:rPr kumimoji="0" lang="en-GB" sz="3600" b="1" i="0" u="none" strike="noStrike" kern="1200" cap="none" spc="0" normalizeH="0" baseline="0" noProof="0" dirty="0">
                <a:ln>
                  <a:noFill/>
                </a:ln>
                <a:solidFill>
                  <a:srgbClr val="5F5F5F"/>
                </a:solidFill>
                <a:effectLst/>
                <a:uLnTx/>
                <a:uFillTx/>
                <a:latin typeface="Calibri"/>
                <a:ea typeface="+mn-ea"/>
                <a:cs typeface="+mn-cs"/>
              </a:rPr>
              <a:t> children</a:t>
            </a:r>
          </a:p>
          <a:p>
            <a:pPr marL="342900" indent="-342900">
              <a:buFont typeface="Arial" pitchFamily="34" charset="0"/>
              <a:buChar char="•"/>
              <a:defRPr/>
            </a:pPr>
            <a:endParaRPr kumimoji="0" lang="en-GB" sz="2800" b="1" i="0" u="none" strike="noStrike" kern="1200" cap="none" spc="0" normalizeH="0" baseline="0" noProof="0" dirty="0">
              <a:ln>
                <a:noFill/>
              </a:ln>
              <a:solidFill>
                <a:srgbClr val="5F5F5F"/>
              </a:solidFill>
              <a:effectLst/>
              <a:uLnTx/>
              <a:uFillTx/>
              <a:latin typeface="Calibri"/>
              <a:ea typeface="+mn-ea"/>
              <a:cs typeface="+mn-cs"/>
            </a:endParaRPr>
          </a:p>
        </p:txBody>
      </p:sp>
    </p:spTree>
    <p:extLst>
      <p:ext uri="{BB962C8B-B14F-4D97-AF65-F5344CB8AC3E}">
        <p14:creationId xmlns:p14="http://schemas.microsoft.com/office/powerpoint/2010/main" val="641942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100" name="Rectangle 4"/>
          <p:cNvSpPr>
            <a:spLocks noGrp="1" noChangeArrowheads="1"/>
          </p:cNvSpPr>
          <p:nvPr>
            <p:ph type="ctrTitle" idx="4294967295"/>
          </p:nvPr>
        </p:nvSpPr>
        <p:spPr>
          <a:xfrm>
            <a:off x="1775520" y="1484785"/>
            <a:ext cx="8496944" cy="3960440"/>
          </a:xfrm>
        </p:spPr>
        <p:txBody>
          <a:bodyPr>
            <a:normAutofit/>
          </a:bodyPr>
          <a:lstStyle/>
          <a:p>
            <a:pPr algn="ctr"/>
            <a:br>
              <a:rPr lang="en-GB" sz="4400" dirty="0">
                <a:solidFill>
                  <a:srgbClr val="5F5F5F"/>
                </a:solidFill>
                <a:latin typeface="Arial Unicode MS" pitchFamily="34" charset="-128"/>
                <a:ea typeface="Arial Unicode MS" pitchFamily="34" charset="-128"/>
                <a:cs typeface="Arial Unicode MS" pitchFamily="34" charset="-128"/>
              </a:rPr>
            </a:br>
            <a:r>
              <a:rPr lang="en-GB" sz="4400" dirty="0">
                <a:solidFill>
                  <a:srgbClr val="5F5F5F"/>
                </a:solidFill>
                <a:latin typeface="Arial Unicode MS" pitchFamily="34" charset="-128"/>
                <a:ea typeface="Arial Unicode MS" pitchFamily="34" charset="-128"/>
                <a:cs typeface="Arial Unicode MS" pitchFamily="34" charset="-128"/>
              </a:rPr>
              <a:t>           </a:t>
            </a:r>
            <a:r>
              <a:rPr lang="en-GB" sz="4400">
                <a:solidFill>
                  <a:srgbClr val="5F5F5F"/>
                </a:solidFill>
                <a:latin typeface="Arial Unicode MS" pitchFamily="34" charset="-128"/>
                <a:ea typeface="Arial Unicode MS" pitchFamily="34" charset="-128"/>
                <a:cs typeface="Arial Unicode MS" pitchFamily="34" charset="-128"/>
              </a:rPr>
              <a:t>Thank you</a:t>
            </a:r>
            <a:endParaRPr lang="en-US" dirty="0"/>
          </a:p>
        </p:txBody>
      </p:sp>
      <p:sp>
        <p:nvSpPr>
          <p:cNvPr id="3" name="2 Rectángulo"/>
          <p:cNvSpPr>
            <a:spLocks noChangeArrowheads="1"/>
          </p:cNvSpPr>
          <p:nvPr/>
        </p:nvSpPr>
        <p:spPr bwMode="auto">
          <a:xfrm>
            <a:off x="1631504" y="35949"/>
            <a:ext cx="9144000" cy="42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pPr marL="331788" indent="-331788" algn="ctr" defTabSz="887413">
              <a:lnSpc>
                <a:spcPct val="90000"/>
              </a:lnSpc>
              <a:spcBef>
                <a:spcPct val="80000"/>
              </a:spcBef>
              <a:buClr>
                <a:srgbClr val="640000"/>
              </a:buClr>
            </a:pPr>
            <a:r>
              <a:rPr lang="en-GB" sz="2400" b="1" dirty="0">
                <a:solidFill>
                  <a:schemeClr val="bg1"/>
                </a:solidFill>
                <a:effectLst>
                  <a:outerShdw blurRad="38100" dist="38100" dir="2700000" algn="tl">
                    <a:srgbClr val="C0C0C0"/>
                  </a:outerShdw>
                </a:effectLst>
              </a:rPr>
              <a:t>Keep our eye on the prize: a world free of malaria</a:t>
            </a:r>
            <a:endParaRPr lang="en-US" sz="2400" b="1" dirty="0">
              <a:solidFill>
                <a:schemeClr val="bg1"/>
              </a:solidFill>
              <a:effectLst>
                <a:outerShdw blurRad="38100" dist="38100" dir="2700000" algn="tl">
                  <a:srgbClr val="C0C0C0"/>
                </a:outerShdw>
              </a:effectLst>
            </a:endParaRPr>
          </a:p>
        </p:txBody>
      </p:sp>
    </p:spTree>
    <p:extLst>
      <p:ext uri="{BB962C8B-B14F-4D97-AF65-F5344CB8AC3E}">
        <p14:creationId xmlns:p14="http://schemas.microsoft.com/office/powerpoint/2010/main" val="90366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51DD9-7D31-487E-8D8A-22CD9C2D1A60}"/>
              </a:ext>
            </a:extLst>
          </p:cNvPr>
          <p:cNvSpPr>
            <a:spLocks noGrp="1"/>
          </p:cNvSpPr>
          <p:nvPr>
            <p:ph type="title"/>
          </p:nvPr>
        </p:nvSpPr>
        <p:spPr/>
        <p:txBody>
          <a:bodyPr/>
          <a:lstStyle/>
          <a:p>
            <a:r>
              <a:rPr lang="en-US" dirty="0"/>
              <a:t>  </a:t>
            </a:r>
            <a:r>
              <a:rPr lang="en-US" sz="2800" b="1" dirty="0"/>
              <a:t>WHO Guidelines for Malaria</a:t>
            </a:r>
            <a:endParaRPr lang="en-US" b="1" dirty="0"/>
          </a:p>
        </p:txBody>
      </p:sp>
      <p:sp>
        <p:nvSpPr>
          <p:cNvPr id="3" name="Text Placeholder 2">
            <a:extLst>
              <a:ext uri="{FF2B5EF4-FFF2-40B4-BE49-F238E27FC236}">
                <a16:creationId xmlns:a16="http://schemas.microsoft.com/office/drawing/2014/main" id="{96DE518B-FADC-45EF-8AA3-4CD1CA15F49D}"/>
              </a:ext>
            </a:extLst>
          </p:cNvPr>
          <p:cNvSpPr>
            <a:spLocks noGrp="1"/>
          </p:cNvSpPr>
          <p:nvPr>
            <p:ph type="body" sz="quarter" idx="10"/>
          </p:nvPr>
        </p:nvSpPr>
        <p:spPr>
          <a:xfrm>
            <a:off x="3431704" y="1196752"/>
            <a:ext cx="7992888" cy="4752528"/>
          </a:xfrm>
        </p:spPr>
        <p:txBody>
          <a:bodyPr>
            <a:normAutofit fontScale="92500" lnSpcReduction="20000"/>
          </a:bodyPr>
          <a:lstStyle/>
          <a:p>
            <a:pPr>
              <a:lnSpc>
                <a:spcPct val="110000"/>
              </a:lnSpc>
              <a:spcBef>
                <a:spcPts val="450"/>
              </a:spcBef>
            </a:pPr>
            <a:r>
              <a:rPr lang="en-US" dirty="0"/>
              <a:t>WHO Guidelines for Malaria (2021)</a:t>
            </a:r>
          </a:p>
          <a:p>
            <a:pPr lvl="1">
              <a:lnSpc>
                <a:spcPct val="110000"/>
              </a:lnSpc>
              <a:spcBef>
                <a:spcPts val="450"/>
              </a:spcBef>
            </a:pPr>
            <a:r>
              <a:rPr lang="en-US" dirty="0"/>
              <a:t>These consolidated guidelines replace 2 guideline documents on the WHO website: </a:t>
            </a:r>
            <a:r>
              <a:rPr lang="en-US" b="1" dirty="0"/>
              <a:t>the Guidelines for the treatment of malaria, 3</a:t>
            </a:r>
            <a:r>
              <a:rPr lang="en-US" b="1" baseline="30000" dirty="0"/>
              <a:t>rd</a:t>
            </a:r>
            <a:r>
              <a:rPr lang="en-US" b="1" dirty="0"/>
              <a:t> edition</a:t>
            </a:r>
            <a:r>
              <a:rPr lang="en-US" dirty="0"/>
              <a:t> (2015), and the Guidelines for malaria vector control. </a:t>
            </a:r>
          </a:p>
          <a:p>
            <a:pPr lvl="1">
              <a:lnSpc>
                <a:spcPct val="110000"/>
              </a:lnSpc>
              <a:spcBef>
                <a:spcPts val="450"/>
              </a:spcBef>
            </a:pPr>
            <a:r>
              <a:rPr lang="en-US" dirty="0"/>
              <a:t>As new evidence becomes available, the recommendations will be reviewed and updated, where appropriate, </a:t>
            </a:r>
            <a:r>
              <a:rPr lang="en-US" sz="2600" b="1" dirty="0"/>
              <a:t>using WHO’s transparent and rigorous guideline development process.</a:t>
            </a:r>
          </a:p>
          <a:p>
            <a:pPr>
              <a:lnSpc>
                <a:spcPct val="110000"/>
              </a:lnSpc>
              <a:spcBef>
                <a:spcPts val="450"/>
              </a:spcBef>
            </a:pPr>
            <a:r>
              <a:rPr lang="en-US" dirty="0"/>
              <a:t>Published in February 2021; and will be updated on a living basis</a:t>
            </a:r>
          </a:p>
          <a:p>
            <a:pPr>
              <a:lnSpc>
                <a:spcPct val="110000"/>
              </a:lnSpc>
              <a:spcBef>
                <a:spcPts val="450"/>
              </a:spcBef>
            </a:pPr>
            <a:r>
              <a:rPr lang="fr-CH" dirty="0" err="1"/>
              <a:t>Available</a:t>
            </a:r>
            <a:r>
              <a:rPr lang="fr-CH" dirty="0"/>
              <a:t> online: </a:t>
            </a:r>
            <a:r>
              <a:rPr lang="en-US" sz="2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https://www.who.int/publications/i/item/guidelines-for-malaria</a:t>
            </a:r>
            <a:r>
              <a:rPr lang="en-US" sz="2300" dirty="0">
                <a:latin typeface="Calibri" panose="020F0502020204030204" pitchFamily="34" charset="0"/>
                <a:ea typeface="Calibri" panose="020F0502020204030204" pitchFamily="34" charset="0"/>
                <a:cs typeface="Times New Roman" panose="02020603050405020304" pitchFamily="18" charset="0"/>
              </a:rPr>
              <a:t> </a:t>
            </a:r>
            <a:endParaRPr lang="fr-CH" dirty="0"/>
          </a:p>
        </p:txBody>
      </p:sp>
      <p:pic>
        <p:nvPicPr>
          <p:cNvPr id="5" name="Picture 4">
            <a:extLst>
              <a:ext uri="{FF2B5EF4-FFF2-40B4-BE49-F238E27FC236}">
                <a16:creationId xmlns:a16="http://schemas.microsoft.com/office/drawing/2014/main" id="{AC5D4EEB-8695-4031-BDC6-59BCD80B29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9151" y="3067077"/>
            <a:ext cx="2005934" cy="2836616"/>
          </a:xfrm>
          <a:prstGeom prst="rect">
            <a:avLst/>
          </a:prstGeom>
        </p:spPr>
        <p:style>
          <a:lnRef idx="0">
            <a:schemeClr val="dk1"/>
          </a:lnRef>
          <a:fillRef idx="3">
            <a:schemeClr val="dk1"/>
          </a:fillRef>
          <a:effectRef idx="3">
            <a:schemeClr val="dk1"/>
          </a:effectRef>
          <a:fontRef idx="minor">
            <a:schemeClr val="lt1"/>
          </a:fontRef>
        </p:style>
      </p:pic>
      <p:pic>
        <p:nvPicPr>
          <p:cNvPr id="6" name="Picture 2">
            <a:extLst>
              <a:ext uri="{FF2B5EF4-FFF2-40B4-BE49-F238E27FC236}">
                <a16:creationId xmlns:a16="http://schemas.microsoft.com/office/drawing/2014/main" id="{328E39AF-D7A9-48A0-B707-AB14A2A6800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7488" y="1012400"/>
            <a:ext cx="1049261" cy="1566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rrow: Down 3">
            <a:extLst>
              <a:ext uri="{FF2B5EF4-FFF2-40B4-BE49-F238E27FC236}">
                <a16:creationId xmlns:a16="http://schemas.microsoft.com/office/drawing/2014/main" id="{42A07D3D-2F0A-43B6-A42A-7DD0C3318419}"/>
              </a:ext>
            </a:extLst>
          </p:cNvPr>
          <p:cNvSpPr/>
          <p:nvPr/>
        </p:nvSpPr>
        <p:spPr>
          <a:xfrm>
            <a:off x="1769802" y="2636912"/>
            <a:ext cx="484632" cy="372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802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r>
              <a:rPr lang="en-GB" sz="3200" b="1" dirty="0">
                <a:solidFill>
                  <a:schemeClr val="bg1"/>
                </a:solidFill>
                <a:latin typeface="+mj-lt"/>
                <a:ea typeface="+mj-ea"/>
                <a:cs typeface="+mj-cs"/>
              </a:rPr>
              <a:t>Severe malaria recommendation</a:t>
            </a:r>
            <a:endParaRPr lang="en-US" sz="3200" b="1" dirty="0">
              <a:solidFill>
                <a:schemeClr val="bg1"/>
              </a:solidFill>
              <a:latin typeface="+mj-lt"/>
              <a:ea typeface="+mj-ea"/>
              <a:cs typeface="+mj-cs"/>
            </a:endParaRPr>
          </a:p>
        </p:txBody>
      </p:sp>
      <p:sp>
        <p:nvSpPr>
          <p:cNvPr id="3" name="TextBox 2"/>
          <p:cNvSpPr txBox="1"/>
          <p:nvPr/>
        </p:nvSpPr>
        <p:spPr>
          <a:xfrm>
            <a:off x="268794" y="836712"/>
            <a:ext cx="11153076" cy="4832092"/>
          </a:xfrm>
          <a:prstGeom prst="rect">
            <a:avLst/>
          </a:prstGeom>
          <a:noFill/>
        </p:spPr>
        <p:txBody>
          <a:bodyPr wrap="square" rtlCol="0">
            <a:spAutoFit/>
          </a:bodyPr>
          <a:lstStyle/>
          <a:p>
            <a:pPr marL="342900" indent="-342900">
              <a:buFont typeface="Arial" pitchFamily="34" charset="0"/>
              <a:buChar char="•"/>
            </a:pPr>
            <a:r>
              <a:rPr lang="en-US" sz="2400" b="1" dirty="0">
                <a:solidFill>
                  <a:srgbClr val="5F5F5F"/>
                </a:solidFill>
              </a:rPr>
              <a:t>Therapeutic Objectives</a:t>
            </a:r>
          </a:p>
          <a:p>
            <a:pPr marL="742950" marR="0" lvl="1" indent="-285750" algn="l" defTabSz="914400" rtl="0" eaLnBrk="1" fontAlgn="auto" latinLnBrk="0" hangingPunct="1">
              <a:lnSpc>
                <a:spcPct val="100000"/>
              </a:lnSpc>
              <a:spcBef>
                <a:spcPct val="20000"/>
              </a:spcBef>
              <a:spcAft>
                <a:spcPts val="0"/>
              </a:spcAft>
              <a:buClr>
                <a:prstClr val="black">
                  <a:lumMod val="65000"/>
                  <a:lumOff val="35000"/>
                </a:prstClr>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a:ea typeface="+mn-ea"/>
                <a:cs typeface="+mn-cs"/>
              </a:rPr>
              <a:t>Main objective is to prevent the patient from dying</a:t>
            </a:r>
          </a:p>
          <a:p>
            <a:pPr marL="742950" marR="0" lvl="1" indent="-285750" algn="l" defTabSz="914400" rtl="0" eaLnBrk="1" fontAlgn="auto" latinLnBrk="0" hangingPunct="1">
              <a:lnSpc>
                <a:spcPct val="100000"/>
              </a:lnSpc>
              <a:spcBef>
                <a:spcPct val="20000"/>
              </a:spcBef>
              <a:spcAft>
                <a:spcPts val="0"/>
              </a:spcAft>
              <a:buClr>
                <a:prstClr val="black">
                  <a:lumMod val="65000"/>
                  <a:lumOff val="35000"/>
                </a:prstClr>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lumMod val="65000"/>
                    <a:lumOff val="35000"/>
                  </a:prstClr>
                </a:solidFill>
                <a:effectLst/>
                <a:uLnTx/>
                <a:uFillTx/>
                <a:latin typeface="Calibri"/>
                <a:ea typeface="+mn-ea"/>
                <a:cs typeface="+mn-cs"/>
              </a:rPr>
              <a:t>Secondary objectives are to prevent disabilities and prevention of recrudescent infection</a:t>
            </a:r>
            <a:r>
              <a:rPr lang="en-US" sz="2000" b="1" dirty="0">
                <a:solidFill>
                  <a:srgbClr val="5F5F5F"/>
                </a:solidFill>
              </a:rPr>
              <a:t> </a:t>
            </a:r>
          </a:p>
          <a:p>
            <a:pPr marR="0" lvl="1" algn="l" defTabSz="914400" rtl="0" eaLnBrk="1" fontAlgn="auto" latinLnBrk="0" hangingPunct="1">
              <a:lnSpc>
                <a:spcPct val="100000"/>
              </a:lnSpc>
              <a:spcBef>
                <a:spcPct val="20000"/>
              </a:spcBef>
              <a:spcAft>
                <a:spcPts val="0"/>
              </a:spcAft>
              <a:buClr>
                <a:prstClr val="black">
                  <a:lumMod val="65000"/>
                  <a:lumOff val="35000"/>
                </a:prstClr>
              </a:buClr>
              <a:buSzTx/>
              <a:tabLst/>
              <a:defRPr/>
            </a:pPr>
            <a:endParaRPr lang="en-US" sz="2000" b="1" dirty="0">
              <a:solidFill>
                <a:srgbClr val="5F5F5F"/>
              </a:solidFill>
            </a:endParaRPr>
          </a:p>
          <a:p>
            <a:pPr marL="342900" indent="-342900">
              <a:buFont typeface="Arial" pitchFamily="34" charset="0"/>
              <a:buChar char="•"/>
            </a:pPr>
            <a:r>
              <a:rPr lang="en-US" sz="2400" b="1" dirty="0">
                <a:solidFill>
                  <a:srgbClr val="5F5F5F"/>
                </a:solidFill>
              </a:rPr>
              <a:t>Death from severe malaria often occurs within hours of onset of symptoms or admission to hospital</a:t>
            </a:r>
          </a:p>
          <a:p>
            <a:pPr marL="800100" lvl="1" indent="-342900">
              <a:buFont typeface="Arial" pitchFamily="34" charset="0"/>
              <a:buChar char="•"/>
            </a:pPr>
            <a:r>
              <a:rPr lang="en-US" sz="2000" dirty="0">
                <a:solidFill>
                  <a:prstClr val="black">
                    <a:lumMod val="65000"/>
                    <a:lumOff val="35000"/>
                  </a:prstClr>
                </a:solidFill>
                <a:latin typeface="Calibri"/>
              </a:rPr>
              <a:t>Essential that therapeutic concentrations of a highly effective antimalarial are achieved as soon as possible</a:t>
            </a:r>
          </a:p>
          <a:p>
            <a:pPr lvl="1"/>
            <a:endParaRPr lang="en-US" sz="2000" dirty="0">
              <a:solidFill>
                <a:prstClr val="black">
                  <a:lumMod val="65000"/>
                  <a:lumOff val="35000"/>
                </a:prstClr>
              </a:solidFill>
              <a:latin typeface="Calibri"/>
            </a:endParaRPr>
          </a:p>
          <a:p>
            <a:pPr marL="342900" indent="-342900">
              <a:buFont typeface="Arial" pitchFamily="34" charset="0"/>
              <a:buChar char="•"/>
            </a:pPr>
            <a:r>
              <a:rPr lang="en-US" sz="2400" b="1" dirty="0">
                <a:solidFill>
                  <a:srgbClr val="5F5F5F"/>
                </a:solidFill>
              </a:rPr>
              <a:t>Management of severe malaria comprises four main areas</a:t>
            </a:r>
          </a:p>
          <a:p>
            <a:pPr marL="800100" lvl="1" indent="-342900">
              <a:buFont typeface="Arial" pitchFamily="34" charset="0"/>
              <a:buChar char="•"/>
            </a:pPr>
            <a:r>
              <a:rPr lang="en-US" sz="2000" dirty="0">
                <a:solidFill>
                  <a:prstClr val="black">
                    <a:lumMod val="65000"/>
                    <a:lumOff val="35000"/>
                  </a:prstClr>
                </a:solidFill>
                <a:latin typeface="Calibri"/>
              </a:rPr>
              <a:t>Clinical assessment of patient</a:t>
            </a:r>
          </a:p>
          <a:p>
            <a:pPr marL="800100" lvl="1" indent="-342900">
              <a:buFont typeface="Arial" pitchFamily="34" charset="0"/>
              <a:buChar char="•"/>
            </a:pPr>
            <a:r>
              <a:rPr lang="en-US" sz="2000" dirty="0">
                <a:solidFill>
                  <a:prstClr val="black">
                    <a:lumMod val="65000"/>
                    <a:lumOff val="35000"/>
                  </a:prstClr>
                </a:solidFill>
                <a:latin typeface="Calibri"/>
              </a:rPr>
              <a:t>Specific antimalarial treatment</a:t>
            </a:r>
          </a:p>
          <a:p>
            <a:pPr marL="800100" lvl="1" indent="-342900">
              <a:buFont typeface="Arial" pitchFamily="34" charset="0"/>
              <a:buChar char="•"/>
            </a:pPr>
            <a:r>
              <a:rPr lang="en-US" sz="2000" dirty="0">
                <a:solidFill>
                  <a:prstClr val="black">
                    <a:lumMod val="65000"/>
                    <a:lumOff val="35000"/>
                  </a:prstClr>
                </a:solidFill>
                <a:latin typeface="Calibri"/>
              </a:rPr>
              <a:t>Additional treatments (managements of other complications), and</a:t>
            </a:r>
          </a:p>
          <a:p>
            <a:pPr marL="800100" lvl="1" indent="-342900">
              <a:buFont typeface="Arial" pitchFamily="34" charset="0"/>
              <a:buChar char="•"/>
            </a:pPr>
            <a:r>
              <a:rPr lang="en-US" sz="2000" dirty="0">
                <a:solidFill>
                  <a:prstClr val="black">
                    <a:lumMod val="65000"/>
                    <a:lumOff val="35000"/>
                  </a:prstClr>
                </a:solidFill>
                <a:latin typeface="Calibri"/>
              </a:rPr>
              <a:t>Supportive care</a:t>
            </a:r>
          </a:p>
        </p:txBody>
      </p:sp>
      <p:pic>
        <p:nvPicPr>
          <p:cNvPr id="2" name="Picture 1">
            <a:extLst>
              <a:ext uri="{FF2B5EF4-FFF2-40B4-BE49-F238E27FC236}">
                <a16:creationId xmlns:a16="http://schemas.microsoft.com/office/drawing/2014/main" id="{EBC88AE3-1FB9-404E-8B76-3C24934093A1}"/>
              </a:ext>
            </a:extLst>
          </p:cNvPr>
          <p:cNvPicPr>
            <a:picLocks noChangeAspect="1"/>
          </p:cNvPicPr>
          <p:nvPr/>
        </p:nvPicPr>
        <p:blipFill>
          <a:blip r:embed="rId2"/>
          <a:stretch>
            <a:fillRect/>
          </a:stretch>
        </p:blipFill>
        <p:spPr>
          <a:xfrm>
            <a:off x="10391198" y="3861048"/>
            <a:ext cx="1002671" cy="1393440"/>
          </a:xfrm>
          <a:prstGeom prst="rect">
            <a:avLst/>
          </a:prstGeom>
        </p:spPr>
      </p:pic>
    </p:spTree>
    <p:extLst>
      <p:ext uri="{BB962C8B-B14F-4D97-AF65-F5344CB8AC3E}">
        <p14:creationId xmlns:p14="http://schemas.microsoft.com/office/powerpoint/2010/main" val="287586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r>
              <a:rPr lang="en-GB" sz="3200" b="1" dirty="0">
                <a:solidFill>
                  <a:schemeClr val="bg1"/>
                </a:solidFill>
                <a:latin typeface="+mj-lt"/>
                <a:ea typeface="+mj-ea"/>
                <a:cs typeface="+mj-cs"/>
              </a:rPr>
              <a:t>Severe malaria Diagnosis</a:t>
            </a:r>
            <a:endParaRPr lang="en-US" sz="3200" b="1" dirty="0">
              <a:solidFill>
                <a:schemeClr val="bg1"/>
              </a:solidFill>
              <a:latin typeface="+mj-lt"/>
              <a:ea typeface="+mj-ea"/>
              <a:cs typeface="+mj-cs"/>
            </a:endParaRPr>
          </a:p>
        </p:txBody>
      </p:sp>
      <p:sp>
        <p:nvSpPr>
          <p:cNvPr id="3" name="TextBox 2"/>
          <p:cNvSpPr txBox="1"/>
          <p:nvPr/>
        </p:nvSpPr>
        <p:spPr>
          <a:xfrm>
            <a:off x="268795" y="1136064"/>
            <a:ext cx="11153076" cy="2862322"/>
          </a:xfrm>
          <a:prstGeom prst="rect">
            <a:avLst/>
          </a:prstGeom>
          <a:noFill/>
        </p:spPr>
        <p:txBody>
          <a:bodyPr wrap="square" rtlCol="0">
            <a:spAutoFit/>
          </a:bodyPr>
          <a:lstStyle/>
          <a:p>
            <a:pPr marL="342900" indent="-342900">
              <a:buFont typeface="Arial" pitchFamily="34" charset="0"/>
              <a:buChar char="•"/>
            </a:pPr>
            <a:r>
              <a:rPr lang="en-GB" sz="2400" b="1" dirty="0">
                <a:solidFill>
                  <a:srgbClr val="5F5F5F"/>
                </a:solidFill>
              </a:rPr>
              <a:t>Symptomatic malaria with signs of severity or evidence of vital organ dysfunction </a:t>
            </a:r>
          </a:p>
          <a:p>
            <a:pPr marL="342900" indent="-342900">
              <a:buFont typeface="Arial" pitchFamily="34" charset="0"/>
              <a:buChar char="•"/>
            </a:pPr>
            <a:r>
              <a:rPr lang="en-GB" sz="2400" b="1" dirty="0">
                <a:solidFill>
                  <a:srgbClr val="5F5F5F"/>
                </a:solidFill>
              </a:rPr>
              <a:t>Parasitological confirmation preferably microscopy (other advantages beyond detecting parasites) before treatment  (</a:t>
            </a:r>
            <a:r>
              <a:rPr lang="en-GB" sz="2400" b="1" dirty="0" err="1">
                <a:solidFill>
                  <a:srgbClr val="5F5F5F"/>
                </a:solidFill>
              </a:rPr>
              <a:t>RDT</a:t>
            </a:r>
            <a:r>
              <a:rPr lang="en-GB" sz="2400" b="1" dirty="0">
                <a:solidFill>
                  <a:srgbClr val="5F5F5F"/>
                </a:solidFill>
              </a:rPr>
              <a:t> where microscopy not feasible) </a:t>
            </a:r>
          </a:p>
          <a:p>
            <a:pPr marL="342900" indent="-342900">
              <a:buFont typeface="Arial" pitchFamily="34" charset="0"/>
              <a:buChar char="•"/>
            </a:pPr>
            <a:endParaRPr lang="en-US" sz="2400" b="1" dirty="0">
              <a:solidFill>
                <a:srgbClr val="5F5F5F"/>
              </a:solidFill>
            </a:endParaRPr>
          </a:p>
          <a:p>
            <a:pPr marL="342900" indent="-342900">
              <a:buFont typeface="Arial" pitchFamily="34" charset="0"/>
              <a:buChar char="•"/>
            </a:pPr>
            <a:r>
              <a:rPr lang="en-GB" sz="2400" b="1" dirty="0">
                <a:solidFill>
                  <a:srgbClr val="5F5F5F"/>
                </a:solidFill>
              </a:rPr>
              <a:t>Early start of parenteral treatment is life-saving!</a:t>
            </a:r>
          </a:p>
          <a:p>
            <a:pPr marL="800100" lvl="1" indent="-342900">
              <a:buFont typeface="Arial" pitchFamily="34" charset="0"/>
              <a:buChar char="•"/>
            </a:pPr>
            <a:r>
              <a:rPr lang="en-GB" sz="2000" b="1" dirty="0">
                <a:solidFill>
                  <a:srgbClr val="5F5F5F"/>
                </a:solidFill>
              </a:rPr>
              <a:t>Suspect severe malaria even if parasitological confirmation is not immediately possible and efforts to confirm diagnosis would delay commencement of treatment</a:t>
            </a:r>
          </a:p>
          <a:p>
            <a:pPr marL="800100" lvl="1" indent="-342900">
              <a:buFont typeface="Arial" pitchFamily="34" charset="0"/>
              <a:buChar char="•"/>
            </a:pPr>
            <a:r>
              <a:rPr lang="en-GB" sz="2000" b="1" dirty="0">
                <a:solidFill>
                  <a:srgbClr val="5F5F5F"/>
                </a:solidFill>
              </a:rPr>
              <a:t>Confirm diagnosis even after administration of 1st dose of treatment</a:t>
            </a:r>
          </a:p>
        </p:txBody>
      </p:sp>
      <p:pic>
        <p:nvPicPr>
          <p:cNvPr id="2" name="Picture 1">
            <a:extLst>
              <a:ext uri="{FF2B5EF4-FFF2-40B4-BE49-F238E27FC236}">
                <a16:creationId xmlns:a16="http://schemas.microsoft.com/office/drawing/2014/main" id="{EBC88AE3-1FB9-404E-8B76-3C24934093A1}"/>
              </a:ext>
            </a:extLst>
          </p:cNvPr>
          <p:cNvPicPr>
            <a:picLocks noChangeAspect="1"/>
          </p:cNvPicPr>
          <p:nvPr/>
        </p:nvPicPr>
        <p:blipFill>
          <a:blip r:embed="rId2"/>
          <a:stretch>
            <a:fillRect/>
          </a:stretch>
        </p:blipFill>
        <p:spPr>
          <a:xfrm>
            <a:off x="10426368" y="4437112"/>
            <a:ext cx="1002671" cy="1393440"/>
          </a:xfrm>
          <a:prstGeom prst="rect">
            <a:avLst/>
          </a:prstGeom>
        </p:spPr>
      </p:pic>
    </p:spTree>
    <p:extLst>
      <p:ext uri="{BB962C8B-B14F-4D97-AF65-F5344CB8AC3E}">
        <p14:creationId xmlns:p14="http://schemas.microsoft.com/office/powerpoint/2010/main" val="312150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r>
              <a:rPr lang="en-GB" sz="3200" b="1" dirty="0">
                <a:solidFill>
                  <a:schemeClr val="bg1"/>
                </a:solidFill>
                <a:latin typeface="+mj-lt"/>
                <a:ea typeface="+mj-ea"/>
                <a:cs typeface="+mj-cs"/>
              </a:rPr>
              <a:t>Severe malaria: Treatment</a:t>
            </a:r>
            <a:endParaRPr lang="en-US" sz="3200" b="1" dirty="0">
              <a:solidFill>
                <a:schemeClr val="bg1"/>
              </a:solidFill>
              <a:latin typeface="+mj-lt"/>
              <a:ea typeface="+mj-ea"/>
              <a:cs typeface="+mj-cs"/>
            </a:endParaRPr>
          </a:p>
        </p:txBody>
      </p:sp>
      <p:sp>
        <p:nvSpPr>
          <p:cNvPr id="3" name="TextBox 2"/>
          <p:cNvSpPr txBox="1"/>
          <p:nvPr/>
        </p:nvSpPr>
        <p:spPr>
          <a:xfrm>
            <a:off x="268795" y="1136064"/>
            <a:ext cx="11153076" cy="4893647"/>
          </a:xfrm>
          <a:prstGeom prst="rect">
            <a:avLst/>
          </a:prstGeom>
          <a:noFill/>
        </p:spPr>
        <p:txBody>
          <a:bodyPr wrap="square" rtlCol="0">
            <a:spAutoFit/>
          </a:bodyPr>
          <a:lstStyle/>
          <a:p>
            <a:pPr marL="342900" indent="-342900">
              <a:buFont typeface="Arial" pitchFamily="34" charset="0"/>
              <a:buChar char="•"/>
            </a:pPr>
            <a:r>
              <a:rPr lang="en-GB" sz="2400" b="1" dirty="0">
                <a:solidFill>
                  <a:srgbClr val="5F5F5F"/>
                </a:solidFill>
              </a:rPr>
              <a:t>Treat children and adults with severe malaria (including infants, pregnant women in all trimester, and lactating women) with intravenous or intramuscular artesunate for at least 24 hours and until able to tolerate oral medication.</a:t>
            </a:r>
          </a:p>
          <a:p>
            <a:endParaRPr lang="en-GB" sz="2400" b="1" dirty="0">
              <a:solidFill>
                <a:srgbClr val="5F5F5F"/>
              </a:solidFill>
            </a:endParaRPr>
          </a:p>
          <a:p>
            <a:pPr marL="342900" indent="-342900">
              <a:buFont typeface="Arial" pitchFamily="34" charset="0"/>
              <a:buChar char="•"/>
            </a:pPr>
            <a:r>
              <a:rPr lang="en-GB" sz="2400" b="1" dirty="0">
                <a:solidFill>
                  <a:srgbClr val="5F5F5F"/>
                </a:solidFill>
              </a:rPr>
              <a:t>Once the patient has received at least 24h of parenteral therapy, and can tolerate oral therapy, complete treatment with 3 days of ACT</a:t>
            </a:r>
          </a:p>
          <a:p>
            <a:r>
              <a:rPr lang="en-GB" sz="2400" b="1" dirty="0">
                <a:solidFill>
                  <a:srgbClr val="5F5F5F"/>
                </a:solidFill>
              </a:rPr>
              <a:t> </a:t>
            </a:r>
          </a:p>
          <a:p>
            <a:pPr marL="342900" indent="-342900">
              <a:buFont typeface="Arial" pitchFamily="34" charset="0"/>
              <a:buChar char="•"/>
            </a:pPr>
            <a:r>
              <a:rPr lang="en-GB" sz="2400" b="1" dirty="0">
                <a:solidFill>
                  <a:srgbClr val="5F5F5F"/>
                </a:solidFill>
              </a:rPr>
              <a:t>Children weighing &lt;20 kg should receive a higher dose of artesunate (3 mg/kg/dose) than larger children and adults (2.4 mg/kg/dose) to ensure  equivalent drug blood level.</a:t>
            </a:r>
          </a:p>
          <a:p>
            <a:r>
              <a:rPr lang="en-GB" sz="2400" b="1" dirty="0">
                <a:solidFill>
                  <a:srgbClr val="5F5F5F"/>
                </a:solidFill>
              </a:rPr>
              <a:t> </a:t>
            </a:r>
          </a:p>
          <a:p>
            <a:pPr marL="342900" indent="-342900">
              <a:buFont typeface="Arial" pitchFamily="34" charset="0"/>
              <a:buChar char="•"/>
            </a:pPr>
            <a:r>
              <a:rPr lang="en-GB" sz="2400" b="1" dirty="0">
                <a:solidFill>
                  <a:srgbClr val="5F5F5F"/>
                </a:solidFill>
              </a:rPr>
              <a:t>If parenteral artesunate is not available, use artemether in preference to quinine for treating children and adults with severe malaria</a:t>
            </a:r>
            <a:endParaRPr lang="en-GB" sz="2000" b="1" dirty="0">
              <a:solidFill>
                <a:srgbClr val="5F5F5F"/>
              </a:solidFill>
            </a:endParaRPr>
          </a:p>
        </p:txBody>
      </p:sp>
      <p:pic>
        <p:nvPicPr>
          <p:cNvPr id="2" name="Picture 1">
            <a:extLst>
              <a:ext uri="{FF2B5EF4-FFF2-40B4-BE49-F238E27FC236}">
                <a16:creationId xmlns:a16="http://schemas.microsoft.com/office/drawing/2014/main" id="{EBC88AE3-1FB9-404E-8B76-3C24934093A1}"/>
              </a:ext>
            </a:extLst>
          </p:cNvPr>
          <p:cNvPicPr>
            <a:picLocks noChangeAspect="1"/>
          </p:cNvPicPr>
          <p:nvPr/>
        </p:nvPicPr>
        <p:blipFill>
          <a:blip r:embed="rId2"/>
          <a:stretch>
            <a:fillRect/>
          </a:stretch>
        </p:blipFill>
        <p:spPr>
          <a:xfrm>
            <a:off x="10392868" y="3429000"/>
            <a:ext cx="1002671" cy="1393440"/>
          </a:xfrm>
          <a:prstGeom prst="rect">
            <a:avLst/>
          </a:prstGeom>
        </p:spPr>
      </p:pic>
    </p:spTree>
    <p:extLst>
      <p:ext uri="{BB962C8B-B14F-4D97-AF65-F5344CB8AC3E}">
        <p14:creationId xmlns:p14="http://schemas.microsoft.com/office/powerpoint/2010/main" val="221718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r>
              <a:rPr lang="en-GB" sz="3200" b="1" dirty="0">
                <a:solidFill>
                  <a:schemeClr val="bg1"/>
                </a:solidFill>
                <a:latin typeface="+mj-lt"/>
                <a:ea typeface="+mj-ea"/>
                <a:cs typeface="+mj-cs"/>
              </a:rPr>
              <a:t>Severe malaria: Treatment</a:t>
            </a:r>
            <a:endParaRPr lang="en-US" sz="3200" b="1" dirty="0">
              <a:solidFill>
                <a:schemeClr val="bg1"/>
              </a:solidFill>
              <a:latin typeface="+mj-lt"/>
              <a:ea typeface="+mj-ea"/>
              <a:cs typeface="+mj-cs"/>
            </a:endParaRPr>
          </a:p>
        </p:txBody>
      </p:sp>
      <p:sp>
        <p:nvSpPr>
          <p:cNvPr id="3" name="TextBox 2"/>
          <p:cNvSpPr txBox="1"/>
          <p:nvPr/>
        </p:nvSpPr>
        <p:spPr>
          <a:xfrm>
            <a:off x="191344" y="836712"/>
            <a:ext cx="11654410" cy="4216539"/>
          </a:xfrm>
          <a:prstGeom prst="rect">
            <a:avLst/>
          </a:prstGeom>
          <a:noFill/>
        </p:spPr>
        <p:txBody>
          <a:bodyPr wrap="square" rtlCol="0">
            <a:spAutoFit/>
          </a:bodyPr>
          <a:lstStyle/>
          <a:p>
            <a:pPr marL="342900" indent="-342900">
              <a:buFont typeface="Arial" pitchFamily="34" charset="0"/>
              <a:buChar char="•"/>
            </a:pPr>
            <a:r>
              <a:rPr lang="en-GB" sz="2800" b="1" dirty="0">
                <a:solidFill>
                  <a:srgbClr val="5F5F5F"/>
                </a:solidFill>
              </a:rPr>
              <a:t>Pre-referral treatment</a:t>
            </a:r>
          </a:p>
          <a:p>
            <a:pPr marL="800100" lvl="1" indent="-342900">
              <a:buFont typeface="Arial" pitchFamily="34" charset="0"/>
              <a:buChar char="•"/>
            </a:pPr>
            <a:r>
              <a:rPr lang="en-GB" sz="2400" b="1" dirty="0">
                <a:solidFill>
                  <a:srgbClr val="5F5F5F"/>
                </a:solidFill>
              </a:rPr>
              <a:t>Where complete treatment of severe malaria is not possible but injections are available, give children and adults a single dose of intramuscular artesunate and refer to an appropriate facility for further care.  </a:t>
            </a:r>
          </a:p>
          <a:p>
            <a:pPr lvl="1"/>
            <a:endParaRPr lang="en-GB" sz="2400" b="1" dirty="0">
              <a:solidFill>
                <a:srgbClr val="5F5F5F"/>
              </a:solidFill>
            </a:endParaRPr>
          </a:p>
          <a:p>
            <a:pPr marL="800100" lvl="1" indent="-342900">
              <a:buFont typeface="Arial" pitchFamily="34" charset="0"/>
              <a:buChar char="•"/>
            </a:pPr>
            <a:r>
              <a:rPr lang="en-GB" sz="2400" b="1" dirty="0">
                <a:solidFill>
                  <a:srgbClr val="5F5F5F"/>
                </a:solidFill>
              </a:rPr>
              <a:t>Where intramuscular artesunate is not available use intramuscular artemether or, if that is not available, use intramuscular quinine</a:t>
            </a:r>
          </a:p>
          <a:p>
            <a:pPr lvl="1"/>
            <a:endParaRPr lang="en-GB" sz="2400" b="1" dirty="0">
              <a:solidFill>
                <a:srgbClr val="5F5F5F"/>
              </a:solidFill>
            </a:endParaRPr>
          </a:p>
          <a:p>
            <a:pPr marL="800100" lvl="1" indent="-342900">
              <a:buFont typeface="Arial" pitchFamily="34" charset="0"/>
              <a:buChar char="•"/>
            </a:pPr>
            <a:r>
              <a:rPr lang="en-GB" sz="2400" b="1" dirty="0">
                <a:solidFill>
                  <a:srgbClr val="5F5F5F"/>
                </a:solidFill>
              </a:rPr>
              <a:t>Where intramuscular injections are unavailable, treat children &lt;6 years with a single rectal dose (10mg/kg) of artesunate, and refer immediately to an appropriate facility for further care. Do not use rectal artesunate in older children and adults.</a:t>
            </a:r>
          </a:p>
        </p:txBody>
      </p:sp>
      <p:pic>
        <p:nvPicPr>
          <p:cNvPr id="2" name="Picture 1">
            <a:extLst>
              <a:ext uri="{FF2B5EF4-FFF2-40B4-BE49-F238E27FC236}">
                <a16:creationId xmlns:a16="http://schemas.microsoft.com/office/drawing/2014/main" id="{EBC88AE3-1FB9-404E-8B76-3C24934093A1}"/>
              </a:ext>
            </a:extLst>
          </p:cNvPr>
          <p:cNvPicPr>
            <a:picLocks noChangeAspect="1"/>
          </p:cNvPicPr>
          <p:nvPr/>
        </p:nvPicPr>
        <p:blipFill>
          <a:blip r:embed="rId2"/>
          <a:stretch>
            <a:fillRect/>
          </a:stretch>
        </p:blipFill>
        <p:spPr>
          <a:xfrm>
            <a:off x="10704512" y="4941168"/>
            <a:ext cx="1002671" cy="1393440"/>
          </a:xfrm>
          <a:prstGeom prst="rect">
            <a:avLst/>
          </a:prstGeom>
        </p:spPr>
      </p:pic>
    </p:spTree>
    <p:extLst>
      <p:ext uri="{BB962C8B-B14F-4D97-AF65-F5344CB8AC3E}">
        <p14:creationId xmlns:p14="http://schemas.microsoft.com/office/powerpoint/2010/main" val="1683712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r>
              <a:rPr lang="en-GB" sz="3200" b="1" dirty="0">
                <a:solidFill>
                  <a:schemeClr val="bg1"/>
                </a:solidFill>
                <a:latin typeface="+mj-lt"/>
                <a:ea typeface="+mj-ea"/>
                <a:cs typeface="+mj-cs"/>
              </a:rPr>
              <a:t>Severe malaria: Treatment</a:t>
            </a:r>
            <a:endParaRPr lang="en-US" sz="3200" b="1" dirty="0">
              <a:solidFill>
                <a:schemeClr val="bg1"/>
              </a:solidFill>
              <a:latin typeface="+mj-lt"/>
              <a:ea typeface="+mj-ea"/>
              <a:cs typeface="+mj-cs"/>
            </a:endParaRPr>
          </a:p>
        </p:txBody>
      </p:sp>
      <p:sp>
        <p:nvSpPr>
          <p:cNvPr id="3" name="TextBox 2"/>
          <p:cNvSpPr txBox="1"/>
          <p:nvPr/>
        </p:nvSpPr>
        <p:spPr>
          <a:xfrm>
            <a:off x="191344" y="836712"/>
            <a:ext cx="11654410" cy="3970318"/>
          </a:xfrm>
          <a:prstGeom prst="rect">
            <a:avLst/>
          </a:prstGeom>
          <a:noFill/>
        </p:spPr>
        <p:txBody>
          <a:bodyPr wrap="square" rtlCol="0">
            <a:spAutoFit/>
          </a:bodyPr>
          <a:lstStyle/>
          <a:p>
            <a:pPr marL="342900" indent="-342900">
              <a:buFont typeface="Arial" pitchFamily="34" charset="0"/>
              <a:buChar char="•"/>
            </a:pPr>
            <a:r>
              <a:rPr lang="en-GB" sz="2800" b="1" dirty="0">
                <a:solidFill>
                  <a:srgbClr val="5F5F5F"/>
                </a:solidFill>
              </a:rPr>
              <a:t>Pre-referral treatment</a:t>
            </a:r>
          </a:p>
          <a:p>
            <a:pPr marL="800100" lvl="1" indent="-342900">
              <a:buFont typeface="Arial" pitchFamily="34" charset="0"/>
              <a:buChar char="•"/>
            </a:pPr>
            <a:r>
              <a:rPr lang="en-GB" sz="2400" b="1" dirty="0">
                <a:solidFill>
                  <a:srgbClr val="5F5F5F"/>
                </a:solidFill>
              </a:rPr>
              <a:t>Where intramuscular injections are unavailable, treat children &lt;6 years with a single rectal dose (10mg/kg) of artesunate, and refer immediately to an appropriate facility for further care. Do not use rectal artesunate in older children and adults.</a:t>
            </a:r>
          </a:p>
          <a:p>
            <a:pPr lvl="1"/>
            <a:endParaRPr lang="en-GB" sz="2400" b="1" dirty="0">
              <a:solidFill>
                <a:srgbClr val="5F5F5F"/>
              </a:solidFill>
            </a:endParaRPr>
          </a:p>
          <a:p>
            <a:pPr lvl="1"/>
            <a:endParaRPr lang="en-GB" sz="2400" b="1" dirty="0">
              <a:solidFill>
                <a:srgbClr val="5F5F5F"/>
              </a:solidFill>
            </a:endParaRPr>
          </a:p>
          <a:p>
            <a:pPr marL="1257300" lvl="2" indent="-342900">
              <a:buFont typeface="Arial" pitchFamily="34" charset="0"/>
              <a:buChar char="•"/>
            </a:pPr>
            <a:r>
              <a:rPr lang="en-US" sz="2000" dirty="0">
                <a:solidFill>
                  <a:srgbClr val="5F5F5F"/>
                </a:solidFill>
              </a:rPr>
              <a:t>*In a </a:t>
            </a:r>
            <a:r>
              <a:rPr lang="en-US" sz="2000" b="1" dirty="0">
                <a:solidFill>
                  <a:srgbClr val="5F5F5F"/>
                </a:solidFill>
              </a:rPr>
              <a:t>large individually randomized placebo-controlled trial </a:t>
            </a:r>
            <a:r>
              <a:rPr lang="en-US" sz="2000" dirty="0">
                <a:solidFill>
                  <a:srgbClr val="5F5F5F"/>
                </a:solidFill>
              </a:rPr>
              <a:t>in three countries (Bangladesh, Ghana and United Republic of Tanzania)the use of pre-referral RAS </a:t>
            </a:r>
            <a:r>
              <a:rPr lang="en-US" sz="2000" b="1" dirty="0">
                <a:solidFill>
                  <a:srgbClr val="5F5F5F"/>
                </a:solidFill>
              </a:rPr>
              <a:t>reduced case fatality of an episode by 26% and reduced death and permanent disability by about 50% </a:t>
            </a:r>
            <a:r>
              <a:rPr lang="en-US" sz="2000" dirty="0">
                <a:solidFill>
                  <a:srgbClr val="5F5F5F"/>
                </a:solidFill>
              </a:rPr>
              <a:t>in children under 6 years where </a:t>
            </a:r>
            <a:r>
              <a:rPr lang="en-US" sz="2000" b="1" dirty="0">
                <a:solidFill>
                  <a:srgbClr val="5F5F5F"/>
                </a:solidFill>
              </a:rPr>
              <a:t>referral and post referral care were provided. </a:t>
            </a:r>
          </a:p>
          <a:p>
            <a:pPr marL="1257300" lvl="2" indent="-342900">
              <a:buFont typeface="Arial" pitchFamily="34" charset="0"/>
              <a:buChar char="•"/>
            </a:pPr>
            <a:endParaRPr lang="en-GB" sz="2400" b="1" dirty="0">
              <a:solidFill>
                <a:srgbClr val="5F5F5F"/>
              </a:solidFill>
            </a:endParaRPr>
          </a:p>
        </p:txBody>
      </p:sp>
      <p:pic>
        <p:nvPicPr>
          <p:cNvPr id="2" name="Picture 1">
            <a:extLst>
              <a:ext uri="{FF2B5EF4-FFF2-40B4-BE49-F238E27FC236}">
                <a16:creationId xmlns:a16="http://schemas.microsoft.com/office/drawing/2014/main" id="{EBC88AE3-1FB9-404E-8B76-3C24934093A1}"/>
              </a:ext>
            </a:extLst>
          </p:cNvPr>
          <p:cNvPicPr>
            <a:picLocks noChangeAspect="1"/>
          </p:cNvPicPr>
          <p:nvPr/>
        </p:nvPicPr>
        <p:blipFill>
          <a:blip r:embed="rId2"/>
          <a:stretch>
            <a:fillRect/>
          </a:stretch>
        </p:blipFill>
        <p:spPr>
          <a:xfrm>
            <a:off x="10704512" y="4941168"/>
            <a:ext cx="1002671" cy="1393440"/>
          </a:xfrm>
          <a:prstGeom prst="rect">
            <a:avLst/>
          </a:prstGeom>
        </p:spPr>
      </p:pic>
    </p:spTree>
    <p:extLst>
      <p:ext uri="{BB962C8B-B14F-4D97-AF65-F5344CB8AC3E}">
        <p14:creationId xmlns:p14="http://schemas.microsoft.com/office/powerpoint/2010/main" val="3992569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r>
              <a:rPr lang="en-GB" sz="3200" b="1" dirty="0">
                <a:solidFill>
                  <a:schemeClr val="bg1"/>
                </a:solidFill>
                <a:latin typeface="+mj-lt"/>
                <a:ea typeface="+mj-ea"/>
                <a:cs typeface="+mj-cs"/>
              </a:rPr>
              <a:t>Severe malaria: Treatment</a:t>
            </a:r>
            <a:endParaRPr lang="en-US" sz="3200" b="1" dirty="0">
              <a:solidFill>
                <a:schemeClr val="bg1"/>
              </a:solidFill>
              <a:latin typeface="+mj-lt"/>
              <a:ea typeface="+mj-ea"/>
              <a:cs typeface="+mj-cs"/>
            </a:endParaRPr>
          </a:p>
        </p:txBody>
      </p:sp>
      <p:sp>
        <p:nvSpPr>
          <p:cNvPr id="3" name="TextBox 2"/>
          <p:cNvSpPr txBox="1"/>
          <p:nvPr/>
        </p:nvSpPr>
        <p:spPr>
          <a:xfrm>
            <a:off x="268795" y="1136064"/>
            <a:ext cx="11654410" cy="3662541"/>
          </a:xfrm>
          <a:prstGeom prst="rect">
            <a:avLst/>
          </a:prstGeom>
          <a:noFill/>
        </p:spPr>
        <p:txBody>
          <a:bodyPr wrap="square" rtlCol="0">
            <a:spAutoFit/>
          </a:bodyPr>
          <a:lstStyle/>
          <a:p>
            <a:pPr marL="342900" indent="-342900">
              <a:buFont typeface="Arial" pitchFamily="34" charset="0"/>
              <a:buChar char="•"/>
            </a:pPr>
            <a:r>
              <a:rPr lang="en-GB" sz="2800" b="1" dirty="0">
                <a:solidFill>
                  <a:srgbClr val="5F5F5F"/>
                </a:solidFill>
              </a:rPr>
              <a:t>Pre-referral treatment: Follow-on action</a:t>
            </a:r>
          </a:p>
          <a:p>
            <a:pPr marL="800100" lvl="1" indent="-342900">
              <a:buFont typeface="Arial" pitchFamily="34" charset="0"/>
              <a:buChar char="•"/>
            </a:pPr>
            <a:r>
              <a:rPr lang="en-GB" sz="2400" b="1" dirty="0">
                <a:solidFill>
                  <a:srgbClr val="5F5F5F"/>
                </a:solidFill>
              </a:rPr>
              <a:t>Refer the patient as soon as feasible to a centre where full management is available</a:t>
            </a:r>
          </a:p>
          <a:p>
            <a:pPr lvl="1"/>
            <a:r>
              <a:rPr lang="en-GB" sz="2400" b="1" dirty="0">
                <a:solidFill>
                  <a:srgbClr val="5F5F5F"/>
                </a:solidFill>
              </a:rPr>
              <a:t> </a:t>
            </a:r>
          </a:p>
          <a:p>
            <a:pPr marL="800100" lvl="1" indent="-342900">
              <a:buFont typeface="Arial" pitchFamily="34" charset="0"/>
              <a:buChar char="•"/>
            </a:pPr>
            <a:r>
              <a:rPr lang="en-GB" sz="2800" b="1" dirty="0">
                <a:solidFill>
                  <a:srgbClr val="5F5F5F"/>
                </a:solidFill>
              </a:rPr>
              <a:t>Where referral is not possible </a:t>
            </a:r>
          </a:p>
          <a:p>
            <a:pPr marL="1257300" lvl="2" indent="-342900">
              <a:buFont typeface="Arial" pitchFamily="34" charset="0"/>
              <a:buChar char="•"/>
            </a:pPr>
            <a:r>
              <a:rPr lang="en-GB" sz="2800" b="1" dirty="0">
                <a:solidFill>
                  <a:srgbClr val="5F5F5F"/>
                </a:solidFill>
              </a:rPr>
              <a:t>Insufficient evidence on continued rectal treatment, but recommendation based on expert opinion:</a:t>
            </a:r>
          </a:p>
          <a:p>
            <a:pPr marL="1714500" lvl="3" indent="-342900">
              <a:buFont typeface="Arial" pitchFamily="34" charset="0"/>
              <a:buChar char="•"/>
            </a:pPr>
            <a:r>
              <a:rPr lang="en-GB" sz="2400" b="1" dirty="0">
                <a:solidFill>
                  <a:srgbClr val="5F5F5F"/>
                </a:solidFill>
              </a:rPr>
              <a:t>Rectal treatment should be continued until the patient can tolerate oral medication, then</a:t>
            </a:r>
          </a:p>
          <a:p>
            <a:pPr marL="1714500" lvl="3" indent="-342900">
              <a:buFont typeface="Arial" pitchFamily="34" charset="0"/>
              <a:buChar char="•"/>
            </a:pPr>
            <a:r>
              <a:rPr lang="en-GB" sz="2400" b="1" dirty="0">
                <a:solidFill>
                  <a:srgbClr val="5F5F5F"/>
                </a:solidFill>
              </a:rPr>
              <a:t>Administer a complete course of an effective ACT</a:t>
            </a:r>
          </a:p>
        </p:txBody>
      </p:sp>
      <p:pic>
        <p:nvPicPr>
          <p:cNvPr id="2" name="Picture 1">
            <a:extLst>
              <a:ext uri="{FF2B5EF4-FFF2-40B4-BE49-F238E27FC236}">
                <a16:creationId xmlns:a16="http://schemas.microsoft.com/office/drawing/2014/main" id="{EBC88AE3-1FB9-404E-8B76-3C24934093A1}"/>
              </a:ext>
            </a:extLst>
          </p:cNvPr>
          <p:cNvPicPr>
            <a:picLocks noChangeAspect="1"/>
          </p:cNvPicPr>
          <p:nvPr/>
        </p:nvPicPr>
        <p:blipFill>
          <a:blip r:embed="rId2"/>
          <a:stretch>
            <a:fillRect/>
          </a:stretch>
        </p:blipFill>
        <p:spPr>
          <a:xfrm>
            <a:off x="10904664" y="4437112"/>
            <a:ext cx="1002671" cy="1393440"/>
          </a:xfrm>
          <a:prstGeom prst="rect">
            <a:avLst/>
          </a:prstGeom>
        </p:spPr>
      </p:pic>
    </p:spTree>
    <p:extLst>
      <p:ext uri="{BB962C8B-B14F-4D97-AF65-F5344CB8AC3E}">
        <p14:creationId xmlns:p14="http://schemas.microsoft.com/office/powerpoint/2010/main" val="83107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5"/>
          <p:cNvSpPr>
            <a:spLocks noChangeArrowheads="1"/>
          </p:cNvSpPr>
          <p:nvPr/>
        </p:nvSpPr>
        <p:spPr bwMode="auto">
          <a:xfrm>
            <a:off x="0" y="0"/>
            <a:ext cx="8689975" cy="58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prstClr val="white"/>
                </a:solidFill>
                <a:latin typeface="Calibri"/>
              </a:rPr>
              <a:t>Implementation status </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268795" y="875154"/>
            <a:ext cx="11654410" cy="4401205"/>
          </a:xfrm>
          <a:prstGeom prst="rect">
            <a:avLst/>
          </a:prstGeom>
          <a:noFill/>
        </p:spPr>
        <p:txBody>
          <a:bodyPr wrap="square" rtlCol="0">
            <a:spAutoFit/>
          </a:bodyPr>
          <a:lstStyle/>
          <a:p>
            <a:pPr marL="342900" indent="-342900">
              <a:buFont typeface="Arial" pitchFamily="34" charset="0"/>
              <a:buChar char="•"/>
            </a:pPr>
            <a:r>
              <a:rPr kumimoji="0" lang="en-GB" sz="2800" b="1" i="0" u="none" strike="noStrike" kern="1200" cap="none" spc="0" normalizeH="0" baseline="0" noProof="0" dirty="0">
                <a:ln>
                  <a:noFill/>
                </a:ln>
                <a:solidFill>
                  <a:srgbClr val="5F5F5F"/>
                </a:solidFill>
                <a:effectLst/>
                <a:uLnTx/>
                <a:uFillTx/>
                <a:latin typeface="Calibri"/>
                <a:ea typeface="+mn-ea"/>
                <a:cs typeface="+mn-cs"/>
              </a:rPr>
              <a:t>In 2018, RAS became available at a quality-assured standard, with the WHO prequalification of two 100 mg products – a key factor for large-scale procurement of the commodity using multilateral funds.</a:t>
            </a:r>
          </a:p>
          <a:p>
            <a:r>
              <a:rPr kumimoji="0" lang="en-GB" sz="2800" b="1" i="0" u="none" strike="noStrike" kern="1200" cap="none" spc="0" normalizeH="0" baseline="0" noProof="0" dirty="0">
                <a:ln>
                  <a:noFill/>
                </a:ln>
                <a:solidFill>
                  <a:srgbClr val="5F5F5F"/>
                </a:solidFill>
                <a:effectLst/>
                <a:uLnTx/>
                <a:uFillTx/>
                <a:latin typeface="Calibri"/>
                <a:ea typeface="+mn-ea"/>
                <a:cs typeface="+mn-cs"/>
              </a:rPr>
              <a:t> </a:t>
            </a:r>
          </a:p>
          <a:p>
            <a:pPr marL="342900" indent="-342900">
              <a:buFont typeface="Arial" pitchFamily="34" charset="0"/>
              <a:buChar char="•"/>
            </a:pPr>
            <a:r>
              <a:rPr kumimoji="0" lang="en-GB" sz="2800" b="1" i="0" u="none" strike="noStrike" kern="1200" cap="none" spc="0" normalizeH="0" baseline="0" noProof="0" dirty="0">
                <a:ln>
                  <a:noFill/>
                </a:ln>
                <a:solidFill>
                  <a:srgbClr val="5F5F5F"/>
                </a:solidFill>
                <a:effectLst/>
                <a:uLnTx/>
                <a:uFillTx/>
                <a:latin typeface="Calibri"/>
                <a:ea typeface="+mn-ea"/>
                <a:cs typeface="+mn-cs"/>
              </a:rPr>
              <a:t>Between 2018 and 2020, about 3 million WHO-prequalified suppositories procured by more than 20 countries.</a:t>
            </a:r>
          </a:p>
          <a:p>
            <a:endParaRPr kumimoji="0" lang="en-GB" sz="2800" b="1" i="0" u="none" strike="noStrike" kern="1200" cap="none" spc="0" normalizeH="0" baseline="0" noProof="0" dirty="0">
              <a:ln>
                <a:noFill/>
              </a:ln>
              <a:solidFill>
                <a:srgbClr val="5F5F5F"/>
              </a:solidFill>
              <a:effectLst/>
              <a:uLnTx/>
              <a:uFillTx/>
              <a:latin typeface="Calibri"/>
              <a:ea typeface="+mn-ea"/>
              <a:cs typeface="+mn-cs"/>
            </a:endParaRPr>
          </a:p>
          <a:p>
            <a:pPr marL="342900" indent="-342900">
              <a:buFont typeface="Arial" pitchFamily="34" charset="0"/>
              <a:buChar char="•"/>
            </a:pPr>
            <a:r>
              <a:rPr kumimoji="0" lang="en-GB" sz="2800" b="1" i="0" u="none" strike="noStrike" kern="1200" cap="none" spc="0" normalizeH="0" baseline="0" noProof="0" dirty="0">
                <a:ln>
                  <a:noFill/>
                </a:ln>
                <a:solidFill>
                  <a:srgbClr val="5F5F5F"/>
                </a:solidFill>
                <a:effectLst/>
                <a:uLnTx/>
                <a:uFillTx/>
                <a:latin typeface="Calibri"/>
                <a:ea typeface="+mn-ea"/>
                <a:cs typeface="+mn-cs"/>
              </a:rPr>
              <a:t>Several countries in the process of commencing deployment or expanding their ongoing deployment as part of community case management interventions</a:t>
            </a:r>
          </a:p>
        </p:txBody>
      </p:sp>
    </p:spTree>
    <p:extLst>
      <p:ext uri="{BB962C8B-B14F-4D97-AF65-F5344CB8AC3E}">
        <p14:creationId xmlns:p14="http://schemas.microsoft.com/office/powerpoint/2010/main" val="1922311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escription0 xmlns="44cb40fa-3483-4356-af35-a0a452de3e36">Slide deck for Prevention, Diagnostics and Treatment (Turquoise with drop of blood, medicine capsule, and mother, child and home)</Description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AFCB46E7505C46A6F5230C15D8EB36" ma:contentTypeVersion="1" ma:contentTypeDescription="Create a new document." ma:contentTypeScope="" ma:versionID="e040c620f5f776f3a7f52e0b3521eff0">
  <xsd:schema xmlns:xsd="http://www.w3.org/2001/XMLSchema" xmlns:p="http://schemas.microsoft.com/office/2006/metadata/properties" xmlns:ns2="44cb40fa-3483-4356-af35-a0a452de3e36" targetNamespace="http://schemas.microsoft.com/office/2006/metadata/properties" ma:root="true" ma:fieldsID="ac65a241576948a37f0c92a2199849f1" ns2:_="">
    <xsd:import namespace="44cb40fa-3483-4356-af35-a0a452de3e36"/>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dms="http://schemas.microsoft.com/office/2006/documentManagement/types" targetNamespace="44cb40fa-3483-4356-af35-a0a452de3e36" elementFormDefault="qualified">
    <xsd:import namespace="http://schemas.microsoft.com/office/2006/documentManagement/types"/>
    <xsd:element name="Description0" ma:index="8"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B62EDB-E5A1-456B-B313-83C5727BEA61}">
  <ds:schemaRefs>
    <ds:schemaRef ds:uri="http://www.w3.org/XML/1998/namespace"/>
    <ds:schemaRef ds:uri="44cb40fa-3483-4356-af35-a0a452de3e36"/>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39931A54-FC70-4FC0-B01D-2ACD60A00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cb40fa-3483-4356-af35-a0a452de3e3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A31B5C5-8372-4777-AC4B-78D5660790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5544</TotalTime>
  <Words>1454</Words>
  <Application>Microsoft Office PowerPoint</Application>
  <PresentationFormat>Widescreen</PresentationFormat>
  <Paragraphs>111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Arial Unicode MS</vt:lpstr>
      <vt:lpstr>Calibri</vt:lpstr>
      <vt:lpstr>Courier New</vt:lpstr>
      <vt:lpstr>Office Theme</vt:lpstr>
      <vt:lpstr>PowerPoint Presentation</vt:lpstr>
      <vt:lpstr>  WHO Guidelines for Malaria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PILLON, Camille</dc:creator>
  <cp:lastModifiedBy>Angela Sturgess</cp:lastModifiedBy>
  <cp:revision>139</cp:revision>
  <dcterms:created xsi:type="dcterms:W3CDTF">2016-01-19T11:39:44Z</dcterms:created>
  <dcterms:modified xsi:type="dcterms:W3CDTF">2022-02-09T12:31:13Z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0x0101002BAFCB46E7505C46A6F5230C15D8EB36</vt:lpwstr>
  </property>
  <property fmtid="{D5CDD505-2E9C-101B-9397-08002B2CF9AE}" pid="3" name="_NewReviewCycle">
    <vt:lpwstr/>
  </property>
</Properties>
</file>