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1" r:id="rId3"/>
    <p:sldId id="271" r:id="rId4"/>
    <p:sldId id="264" r:id="rId5"/>
    <p:sldId id="272" r:id="rId6"/>
    <p:sldId id="273" r:id="rId7"/>
    <p:sldId id="265" r:id="rId8"/>
    <p:sldId id="274" r:id="rId9"/>
    <p:sldId id="282" r:id="rId10"/>
    <p:sldId id="278" r:id="rId11"/>
    <p:sldId id="279" r:id="rId12"/>
    <p:sldId id="280" r:id="rId13"/>
    <p:sldId id="281" r:id="rId14"/>
    <p:sldId id="285" r:id="rId15"/>
    <p:sldId id="287" r:id="rId16"/>
    <p:sldId id="284" r:id="rId17"/>
    <p:sldId id="283" r:id="rId18"/>
    <p:sldId id="286" r:id="rId19"/>
    <p:sldId id="268" r:id="rId20"/>
    <p:sldId id="288" r:id="rId21"/>
  </p:sldIdLst>
  <p:sldSz cx="9144000" cy="5143500" type="screen16x9"/>
  <p:notesSz cx="9872663" cy="6797675"/>
  <p:custDataLst>
    <p:tags r:id="rId2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ta Signorell" initials="AI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7A3"/>
    <a:srgbClr val="C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81213" autoAdjust="0"/>
  </p:normalViewPr>
  <p:slideViewPr>
    <p:cSldViewPr showGuides="1">
      <p:cViewPr varScale="1">
        <p:scale>
          <a:sx n="121" d="100"/>
          <a:sy n="121" d="100"/>
        </p:scale>
        <p:origin x="1608" y="96"/>
      </p:cViewPr>
      <p:guideLst>
        <p:guide orient="horz" pos="1620"/>
        <p:guide pos="2880"/>
        <p:guide pos="204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PowerPoint]Nigeria'!$M$1</c:f>
              <c:strCache>
                <c:ptCount val="1"/>
                <c:pt idx="0">
                  <c:v>Max temp by 24.10.2018</c:v>
                </c:pt>
              </c:strCache>
            </c:strRef>
          </c:tx>
          <c:invertIfNegative val="0"/>
          <c:cat>
            <c:strRef>
              <c:f>'[Chart in Microsoft PowerPoint]Nigeria'!$G$2:$G$11</c:f>
              <c:strCache>
                <c:ptCount val="6"/>
                <c:pt idx="0">
                  <c:v>Fufore CORP superv. 1</c:v>
                </c:pt>
                <c:pt idx="1">
                  <c:v>Fufore CORP superv. 2</c:v>
                </c:pt>
                <c:pt idx="2">
                  <c:v>Fufore CORP</c:v>
                </c:pt>
                <c:pt idx="3">
                  <c:v>Song CORP superv.</c:v>
                </c:pt>
                <c:pt idx="4">
                  <c:v>Song CORP 1</c:v>
                </c:pt>
                <c:pt idx="5">
                  <c:v>Song CORP 2</c:v>
                </c:pt>
              </c:strCache>
            </c:strRef>
          </c:cat>
          <c:val>
            <c:numRef>
              <c:f>'[Chart in Microsoft PowerPoint]Nigeria'!$M$2:$M$11</c:f>
              <c:numCache>
                <c:formatCode>_ * #,##0.0_ ;_ * \-#,##0.0_ ;_ * "-"??_ ;_ @_ </c:formatCode>
                <c:ptCount val="6"/>
                <c:pt idx="0">
                  <c:v>39.1</c:v>
                </c:pt>
                <c:pt idx="1">
                  <c:v>32.5</c:v>
                </c:pt>
                <c:pt idx="2">
                  <c:v>36.9</c:v>
                </c:pt>
                <c:pt idx="3">
                  <c:v>31.3</c:v>
                </c:pt>
                <c:pt idx="4">
                  <c:v>31.6</c:v>
                </c:pt>
                <c:pt idx="5">
                  <c:v>29.9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6E-46DB-B76B-AE83160DCDB6}"/>
            </c:ext>
          </c:extLst>
        </c:ser>
        <c:ser>
          <c:idx val="1"/>
          <c:order val="1"/>
          <c:tx>
            <c:strRef>
              <c:f>'[Chart in Microsoft PowerPoint]Nigeria'!$N$1</c:f>
              <c:strCache>
                <c:ptCount val="1"/>
                <c:pt idx="0">
                  <c:v>Av temp by 24.10.2018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6E-46DB-B76B-AE83160DCDB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6E-46DB-B76B-AE83160DCDB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6E-46DB-B76B-AE83160DCDB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6E-46DB-B76B-AE83160DCDB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6E-46DB-B76B-AE83160DCDB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6E-46DB-B76B-AE83160DCDB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PowerPoint]Nigeria'!$G$2:$G$11</c:f>
              <c:strCache>
                <c:ptCount val="6"/>
                <c:pt idx="0">
                  <c:v>Fufore CORP superv. 1</c:v>
                </c:pt>
                <c:pt idx="1">
                  <c:v>Fufore CORP superv. 2</c:v>
                </c:pt>
                <c:pt idx="2">
                  <c:v>Fufore CORP</c:v>
                </c:pt>
                <c:pt idx="3">
                  <c:v>Song CORP superv.</c:v>
                </c:pt>
                <c:pt idx="4">
                  <c:v>Song CORP 1</c:v>
                </c:pt>
                <c:pt idx="5">
                  <c:v>Song CORP 2</c:v>
                </c:pt>
              </c:strCache>
            </c:strRef>
          </c:cat>
          <c:val>
            <c:numRef>
              <c:f>'[Chart in Microsoft PowerPoint]Nigeria'!$N$2:$N$11</c:f>
              <c:numCache>
                <c:formatCode>_ * #,##0.0_ ;_ * \-#,##0.0_ ;_ * "-"??_ ;_ @_ </c:formatCode>
                <c:ptCount val="6"/>
                <c:pt idx="0">
                  <c:v>30.938461538461553</c:v>
                </c:pt>
                <c:pt idx="1">
                  <c:v>30.871111111111112</c:v>
                </c:pt>
                <c:pt idx="2">
                  <c:v>30.959443155452458</c:v>
                </c:pt>
                <c:pt idx="3">
                  <c:v>31.141666666666669</c:v>
                </c:pt>
                <c:pt idx="4">
                  <c:v>30.929411764705879</c:v>
                </c:pt>
                <c:pt idx="5">
                  <c:v>29.435294117647047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C6E-46DB-B76B-AE83160DC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15932096"/>
        <c:axId val="-1534561232"/>
      </c:barChart>
      <c:catAx>
        <c:axId val="-161593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34561232"/>
        <c:crosses val="autoZero"/>
        <c:auto val="1"/>
        <c:lblAlgn val="ctr"/>
        <c:lblOffset val="100"/>
        <c:noMultiLvlLbl val="0"/>
      </c:catAx>
      <c:valAx>
        <c:axId val="-1534561232"/>
        <c:scaling>
          <c:orientation val="minMax"/>
          <c:max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615932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Uganda!$L$1</c:f>
              <c:strCache>
                <c:ptCount val="1"/>
                <c:pt idx="0">
                  <c:v>Max temp by 24.10.2018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5DC-4D82-A4C5-8A977C4FFF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Uganda!$F$2:$F$11</c:f>
              <c:strCache>
                <c:ptCount val="9"/>
                <c:pt idx="0">
                  <c:v>VHT 1 - Kole</c:v>
                </c:pt>
                <c:pt idx="1">
                  <c:v>VHT 2 - Kole</c:v>
                </c:pt>
                <c:pt idx="2">
                  <c:v>HC II - Kole</c:v>
                </c:pt>
                <c:pt idx="3">
                  <c:v>HC II - Oyam N</c:v>
                </c:pt>
                <c:pt idx="4">
                  <c:v>HC IV - Oyam N</c:v>
                </c:pt>
                <c:pt idx="5">
                  <c:v>VHT - Oyam S</c:v>
                </c:pt>
                <c:pt idx="6">
                  <c:v>HC II - Oyam S</c:v>
                </c:pt>
                <c:pt idx="7">
                  <c:v>VHT - Apac</c:v>
                </c:pt>
                <c:pt idx="8">
                  <c:v>HC II - Apac</c:v>
                </c:pt>
              </c:strCache>
            </c:strRef>
          </c:cat>
          <c:val>
            <c:numRef>
              <c:f>Uganda!$L$2:$L$11</c:f>
              <c:numCache>
                <c:formatCode>_ * #,##0.0_ ;_ * \-#,##0.0_ ;_ * "-"??_ ;_ @_ </c:formatCode>
                <c:ptCount val="9"/>
                <c:pt idx="0">
                  <c:v>34.799999999999997</c:v>
                </c:pt>
                <c:pt idx="1">
                  <c:v>34.9</c:v>
                </c:pt>
                <c:pt idx="2">
                  <c:v>34.4</c:v>
                </c:pt>
                <c:pt idx="3">
                  <c:v>33.4</c:v>
                </c:pt>
                <c:pt idx="4">
                  <c:v>33.4</c:v>
                </c:pt>
                <c:pt idx="5">
                  <c:v>32.4</c:v>
                </c:pt>
                <c:pt idx="6">
                  <c:v>33.299999999999997</c:v>
                </c:pt>
                <c:pt idx="7">
                  <c:v>30.4</c:v>
                </c:pt>
                <c:pt idx="8">
                  <c:v>28.9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5DC-4D82-A4C5-8A977C4FFF5E}"/>
            </c:ext>
          </c:extLst>
        </c:ser>
        <c:ser>
          <c:idx val="1"/>
          <c:order val="1"/>
          <c:tx>
            <c:strRef>
              <c:f>Uganda!$M$1</c:f>
              <c:strCache>
                <c:ptCount val="1"/>
                <c:pt idx="0">
                  <c:v>Av temp by 24.10.2018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5DC-4D82-A4C5-8A977C4FFF5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Sep - Oct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5DC-4D82-A4C5-8A977C4FFF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Uganda!$F$2:$F$11</c:f>
              <c:strCache>
                <c:ptCount val="9"/>
                <c:pt idx="0">
                  <c:v>VHT 1 - Kole</c:v>
                </c:pt>
                <c:pt idx="1">
                  <c:v>VHT 2 - Kole</c:v>
                </c:pt>
                <c:pt idx="2">
                  <c:v>HC II - Kole</c:v>
                </c:pt>
                <c:pt idx="3">
                  <c:v>HC II - Oyam N</c:v>
                </c:pt>
                <c:pt idx="4">
                  <c:v>HC IV - Oyam N</c:v>
                </c:pt>
                <c:pt idx="5">
                  <c:v>VHT - Oyam S</c:v>
                </c:pt>
                <c:pt idx="6">
                  <c:v>HC II - Oyam S</c:v>
                </c:pt>
                <c:pt idx="7">
                  <c:v>VHT - Apac</c:v>
                </c:pt>
                <c:pt idx="8">
                  <c:v>HC II - Apac</c:v>
                </c:pt>
              </c:strCache>
            </c:strRef>
          </c:cat>
          <c:val>
            <c:numRef>
              <c:f>Uganda!$M$2:$M$11</c:f>
              <c:numCache>
                <c:formatCode>_ * #,##0.0_ ;_ * \-#,##0.0_ ;_ * "-"??_ ;_ @_ </c:formatCode>
                <c:ptCount val="9"/>
                <c:pt idx="0">
                  <c:v>25.9</c:v>
                </c:pt>
                <c:pt idx="1">
                  <c:v>27</c:v>
                </c:pt>
                <c:pt idx="2">
                  <c:v>26.9</c:v>
                </c:pt>
                <c:pt idx="3">
                  <c:v>26.6</c:v>
                </c:pt>
                <c:pt idx="4">
                  <c:v>26.7</c:v>
                </c:pt>
                <c:pt idx="5">
                  <c:v>27.3</c:v>
                </c:pt>
                <c:pt idx="6">
                  <c:v>27.1</c:v>
                </c:pt>
                <c:pt idx="7">
                  <c:v>24.8</c:v>
                </c:pt>
                <c:pt idx="8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5DC-4D82-A4C5-8A977C4FF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91903120"/>
        <c:axId val="-991884624"/>
      </c:barChart>
      <c:catAx>
        <c:axId val="-9919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91884624"/>
        <c:crosses val="autoZero"/>
        <c:auto val="1"/>
        <c:lblAlgn val="ctr"/>
        <c:lblOffset val="100"/>
        <c:noMultiLvlLbl val="0"/>
      </c:catAx>
      <c:valAx>
        <c:axId val="-991884624"/>
        <c:scaling>
          <c:orientation val="minMax"/>
          <c:max val="4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(°C)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991903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30T14:00:06.635" idx="3">
    <p:pos x="1792" y="2970"/>
    <p:text>+ tx seeking itinerary / pattern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225" y="0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225" y="6456612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B12C41-8E04-4098-9E9F-51CA576F0D8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5855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225" y="0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0175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267" y="3228896"/>
            <a:ext cx="789813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225" y="6456612"/>
            <a:ext cx="4278154" cy="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76AEA7-94F4-4CF8-82B9-FF08182C1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1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445680-3105-48B9-829D-195EA8B139F3}" type="slidenum">
              <a:rPr lang="en-GB" altLang="de-DE" smtClean="0"/>
              <a:pPr eaLnBrk="1" hangingPunct="1"/>
              <a:t>1</a:t>
            </a:fld>
            <a:endParaRPr lang="en-GB" altLang="de-DE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6896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530E3-5855-42D5-826C-61673C5B852C}" type="slidenum">
              <a:rPr lang="en-GB" altLang="de-DE" smtClean="0"/>
              <a:pPr eaLnBrk="1" hangingPunct="1"/>
              <a:t>2</a:t>
            </a:fld>
            <a:endParaRPr lang="en-GB" altLang="de-DE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 altLang="de-DE" dirty="0"/>
              <a:t>Malaria </a:t>
            </a:r>
            <a:r>
              <a:rPr lang="de-CH" altLang="de-DE" dirty="0" err="1"/>
              <a:t>deaths</a:t>
            </a:r>
            <a:r>
              <a:rPr lang="de-CH" altLang="de-DE" dirty="0"/>
              <a:t> </a:t>
            </a:r>
            <a:r>
              <a:rPr lang="de-CH" altLang="de-DE" dirty="0" err="1"/>
              <a:t>have</a:t>
            </a:r>
            <a:r>
              <a:rPr lang="de-CH" altLang="de-DE" dirty="0"/>
              <a:t> fallen </a:t>
            </a:r>
            <a:r>
              <a:rPr lang="de-CH" altLang="de-DE" dirty="0" err="1"/>
              <a:t>over</a:t>
            </a:r>
            <a:r>
              <a:rPr lang="de-CH" altLang="de-DE" dirty="0"/>
              <a:t> </a:t>
            </a:r>
            <a:r>
              <a:rPr lang="de-CH" altLang="de-DE" dirty="0" err="1"/>
              <a:t>the</a:t>
            </a:r>
            <a:r>
              <a:rPr lang="de-CH" altLang="de-DE" dirty="0"/>
              <a:t> </a:t>
            </a:r>
            <a:r>
              <a:rPr lang="de-CH" altLang="de-DE" dirty="0" err="1"/>
              <a:t>past</a:t>
            </a:r>
            <a:r>
              <a:rPr lang="de-CH" altLang="de-DE" dirty="0"/>
              <a:t> </a:t>
            </a:r>
            <a:r>
              <a:rPr lang="de-CH" altLang="de-DE" dirty="0" err="1"/>
              <a:t>decade</a:t>
            </a:r>
            <a:r>
              <a:rPr lang="de-CH" altLang="de-DE" dirty="0"/>
              <a:t> but </a:t>
            </a:r>
            <a:r>
              <a:rPr lang="de-CH" altLang="de-DE" dirty="0" err="1"/>
              <a:t>pocmets</a:t>
            </a:r>
            <a:r>
              <a:rPr lang="de-CH" altLang="de-DE" dirty="0"/>
              <a:t> </a:t>
            </a:r>
            <a:r>
              <a:rPr lang="de-CH" altLang="de-DE" dirty="0" err="1"/>
              <a:t>of</a:t>
            </a:r>
            <a:r>
              <a:rPr lang="de-CH" altLang="de-DE" dirty="0"/>
              <a:t> high </a:t>
            </a:r>
            <a:r>
              <a:rPr lang="de-CH" altLang="de-DE" dirty="0" err="1"/>
              <a:t>malaria</a:t>
            </a:r>
            <a:r>
              <a:rPr lang="de-CH" altLang="de-DE" dirty="0"/>
              <a:t> </a:t>
            </a:r>
            <a:r>
              <a:rPr lang="de-CH" altLang="de-DE" dirty="0" err="1"/>
              <a:t>burden</a:t>
            </a:r>
            <a:r>
              <a:rPr lang="de-CH" altLang="de-DE" dirty="0"/>
              <a:t> </a:t>
            </a:r>
            <a:r>
              <a:rPr lang="de-CH" altLang="de-DE" dirty="0" err="1"/>
              <a:t>and</a:t>
            </a:r>
            <a:r>
              <a:rPr lang="de-CH" altLang="de-DE" dirty="0"/>
              <a:t> high </a:t>
            </a:r>
            <a:r>
              <a:rPr lang="de-CH" altLang="de-DE" dirty="0" err="1"/>
              <a:t>mortality</a:t>
            </a:r>
            <a:r>
              <a:rPr lang="de-CH" altLang="de-DE" dirty="0"/>
              <a:t> </a:t>
            </a:r>
            <a:r>
              <a:rPr lang="de-CH" altLang="de-DE" dirty="0" err="1"/>
              <a:t>remain</a:t>
            </a:r>
            <a:r>
              <a:rPr lang="de-CH" altLang="de-DE" dirty="0"/>
              <a:t> – </a:t>
            </a:r>
            <a:r>
              <a:rPr lang="de-CH" altLang="de-DE" dirty="0" err="1"/>
              <a:t>largely</a:t>
            </a:r>
            <a:r>
              <a:rPr lang="de-CH" altLang="de-DE" dirty="0"/>
              <a:t> </a:t>
            </a:r>
            <a:r>
              <a:rPr lang="de-CH" altLang="de-DE" dirty="0" err="1"/>
              <a:t>untackled</a:t>
            </a:r>
            <a:r>
              <a:rPr lang="de-CH" altLang="de-DE" dirty="0"/>
              <a:t>.</a:t>
            </a:r>
          </a:p>
          <a:p>
            <a:pPr eaLnBrk="1" hangingPunct="1"/>
            <a:r>
              <a:rPr lang="de-CH" altLang="de-DE" dirty="0" err="1"/>
              <a:t>Three</a:t>
            </a:r>
            <a:r>
              <a:rPr lang="de-CH" altLang="de-DE" dirty="0"/>
              <a:t> </a:t>
            </a:r>
            <a:r>
              <a:rPr lang="de-CH" altLang="de-DE" dirty="0" err="1"/>
              <a:t>countried</a:t>
            </a:r>
            <a:r>
              <a:rPr lang="de-CH" altLang="de-DE" dirty="0"/>
              <a:t> </a:t>
            </a:r>
            <a:r>
              <a:rPr lang="de-CH" altLang="de-DE" dirty="0" err="1"/>
              <a:t>contribute</a:t>
            </a:r>
            <a:r>
              <a:rPr lang="de-CH" altLang="de-DE" dirty="0"/>
              <a:t> half </a:t>
            </a:r>
            <a:r>
              <a:rPr lang="de-CH" altLang="de-DE" dirty="0" err="1"/>
              <a:t>of</a:t>
            </a:r>
            <a:r>
              <a:rPr lang="de-CH" altLang="de-DE" dirty="0"/>
              <a:t> all global </a:t>
            </a:r>
            <a:r>
              <a:rPr lang="de-CH" altLang="de-DE" dirty="0" err="1"/>
              <a:t>malaria</a:t>
            </a:r>
            <a:r>
              <a:rPr lang="de-CH" altLang="de-DE" dirty="0"/>
              <a:t> </a:t>
            </a:r>
            <a:r>
              <a:rPr lang="de-CH" altLang="de-DE" dirty="0" err="1"/>
              <a:t>deaths</a:t>
            </a:r>
            <a:r>
              <a:rPr lang="de-CH" altLang="de-DE" dirty="0"/>
              <a:t>:</a:t>
            </a:r>
            <a:r>
              <a:rPr lang="de-CH" altLang="de-DE" baseline="0" dirty="0"/>
              <a:t> Nigeria, DRC, Burkina Faso.</a:t>
            </a:r>
          </a:p>
          <a:p>
            <a:pPr eaLnBrk="1" hangingPunct="1"/>
            <a:r>
              <a:rPr lang="de-CH" altLang="de-DE" baseline="0" dirty="0" err="1"/>
              <a:t>However</a:t>
            </a:r>
            <a:r>
              <a:rPr lang="de-CH" altLang="de-DE" baseline="0" dirty="0"/>
              <a:t>: </a:t>
            </a:r>
            <a:r>
              <a:rPr lang="de-CH" altLang="de-DE" baseline="0" dirty="0" err="1"/>
              <a:t>these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estimates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are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are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likely</a:t>
            </a:r>
            <a:r>
              <a:rPr lang="de-CH" altLang="de-DE" baseline="0" dirty="0"/>
              <a:t> not </a:t>
            </a:r>
            <a:r>
              <a:rPr lang="de-CH" altLang="de-DE" baseline="0" dirty="0" err="1"/>
              <a:t>completely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accurate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as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deaths</a:t>
            </a:r>
            <a:r>
              <a:rPr lang="de-CH" altLang="de-DE" baseline="0" dirty="0"/>
              <a:t> in </a:t>
            </a:r>
            <a:r>
              <a:rPr lang="de-CH" altLang="de-DE" baseline="0" dirty="0" err="1"/>
              <a:t>the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community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may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be</a:t>
            </a:r>
            <a:r>
              <a:rPr lang="de-CH" altLang="de-DE" baseline="0" dirty="0"/>
              <a:t> </a:t>
            </a:r>
            <a:r>
              <a:rPr lang="de-CH" altLang="de-DE" baseline="0" dirty="0" err="1"/>
              <a:t>underestimated</a:t>
            </a:r>
            <a:r>
              <a:rPr lang="de-CH" altLang="de-DE" baseline="0" dirty="0"/>
              <a:t>.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2755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Currently,</a:t>
            </a:r>
            <a:r>
              <a:rPr lang="en-US" baseline="0" dirty="0"/>
              <a:t> WHO guidelines distinguish between mild/uncomplicated malaria, severe (incl. cerebral) malaria, malaria death.</a:t>
            </a:r>
          </a:p>
          <a:p>
            <a:r>
              <a:rPr lang="en-US" baseline="0" dirty="0"/>
              <a:t>A classification is important and useful for clinical management and reporting.</a:t>
            </a:r>
          </a:p>
          <a:p>
            <a:r>
              <a:rPr lang="en-US" baseline="0" dirty="0"/>
              <a:t>But: it is a continuum.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6AEA7-94F4-4CF8-82B9-FF08182C1D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1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Roll-out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quality-assured</a:t>
            </a:r>
            <a:r>
              <a:rPr lang="de-CH" baseline="0" dirty="0"/>
              <a:t> </a:t>
            </a:r>
            <a:r>
              <a:rPr lang="de-CH" baseline="0" dirty="0" err="1"/>
              <a:t>rectal</a:t>
            </a:r>
            <a:r>
              <a:rPr lang="de-CH" baseline="0" dirty="0"/>
              <a:t> </a:t>
            </a:r>
            <a:r>
              <a:rPr lang="de-CH" baseline="0" dirty="0" err="1"/>
              <a:t>artesunate</a:t>
            </a:r>
            <a:endParaRPr lang="de-CH" baseline="0" dirty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6AEA7-94F4-4CF8-82B9-FF08182C1D2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0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/>
              <a:t>Roll-out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quality-assured</a:t>
            </a:r>
            <a:r>
              <a:rPr lang="de-CH" baseline="0" dirty="0"/>
              <a:t> </a:t>
            </a:r>
            <a:r>
              <a:rPr lang="de-CH" baseline="0" dirty="0" err="1"/>
              <a:t>rectal</a:t>
            </a:r>
            <a:r>
              <a:rPr lang="de-CH" baseline="0" dirty="0"/>
              <a:t> </a:t>
            </a:r>
            <a:r>
              <a:rPr lang="de-CH" baseline="0" dirty="0" err="1"/>
              <a:t>artesunate</a:t>
            </a:r>
            <a:endParaRPr lang="de-CH" baseline="0" dirty="0"/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6AEA7-94F4-4CF8-82B9-FF08182C1D2E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0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6AEA7-94F4-4CF8-82B9-FF08182C1D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0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Tx/>
              <a:buChar char="-"/>
            </a:pPr>
            <a:r>
              <a:rPr lang="en-US" dirty="0"/>
              <a:t>Systems vary largely between countries</a:t>
            </a:r>
          </a:p>
          <a:p>
            <a:pPr lvl="2">
              <a:buFontTx/>
              <a:buChar char="-"/>
            </a:pPr>
            <a:r>
              <a:rPr lang="en-US" dirty="0"/>
              <a:t>Major effort was required to include all providers in PSS</a:t>
            </a:r>
          </a:p>
          <a:p>
            <a:pPr lvl="2">
              <a:buFontTx/>
              <a:buChar char="-"/>
            </a:pPr>
            <a:r>
              <a:rPr lang="en-US" dirty="0"/>
              <a:t>In Uganda, VHT are highly frequented, in Nigeria only rarely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6AEA7-94F4-4CF8-82B9-FF08182C1D2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7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22600" y="0"/>
            <a:ext cx="6121400" cy="12489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2160000" cy="124896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60000" y="0"/>
            <a:ext cx="6984000" cy="12489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</a:endParaRPr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35736"/>
            <a:ext cx="1620000" cy="10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23528" y="1762126"/>
            <a:ext cx="8426129" cy="28348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10"/>
              </a:spcAft>
              <a:buNone/>
              <a:defRPr sz="1800" b="1"/>
            </a:lvl1pPr>
            <a:lvl2pPr marL="0" indent="0">
              <a:spcBef>
                <a:spcPts val="0"/>
              </a:spcBef>
              <a:spcAft>
                <a:spcPts val="2285"/>
              </a:spcAft>
              <a:buNone/>
              <a:defRPr sz="3400"/>
            </a:lvl2pPr>
            <a:lvl3pPr marL="0" indent="0">
              <a:spcBef>
                <a:spcPts val="0"/>
              </a:spcBef>
              <a:spcAft>
                <a:spcPts val="121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1210"/>
              </a:spcAft>
              <a:buNone/>
              <a:defRPr sz="1800"/>
            </a:lvl4pPr>
            <a:lvl5pPr marL="0" indent="0">
              <a:spcBef>
                <a:spcPts val="0"/>
              </a:spcBef>
              <a:spcAft>
                <a:spcPts val="1210"/>
              </a:spcAft>
              <a:buNone/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83768" y="205979"/>
            <a:ext cx="6301459" cy="908447"/>
          </a:xfrm>
        </p:spPr>
        <p:txBody>
          <a:bodyPr anchor="b">
            <a:normAutofit/>
          </a:bodyPr>
          <a:lstStyle>
            <a:lvl1pPr algn="l">
              <a:defRPr lang="en-GB" sz="1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4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3528" y="843558"/>
            <a:ext cx="8343381" cy="270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323528" y="1275940"/>
            <a:ext cx="8426129" cy="3348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18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155372" y="0"/>
            <a:ext cx="6988630" cy="124896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3" y="0"/>
            <a:ext cx="2160000" cy="124896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>
              <a:solidFill>
                <a:srgbClr val="000000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1762126"/>
            <a:ext cx="8426129" cy="2834879"/>
          </a:xfrm>
        </p:spPr>
        <p:txBody>
          <a:bodyPr/>
          <a:lstStyle>
            <a:lvl1pPr>
              <a:defRPr sz="2400" b="1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35736"/>
            <a:ext cx="1620000" cy="100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5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78322"/>
            <a:ext cx="3960440" cy="33456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78322"/>
            <a:ext cx="4032451" cy="334565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 marL="0">
              <a:defRPr sz="1200"/>
            </a:lvl3pPr>
            <a:lvl4pPr marL="0">
              <a:defRPr sz="1200"/>
            </a:lvl4pPr>
            <a:lvl5pPr marL="0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17241" y="843316"/>
            <a:ext cx="8432416" cy="27027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051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56" y="1275970"/>
            <a:ext cx="3955416" cy="48569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275970"/>
            <a:ext cx="4104456" cy="48569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9" y="843316"/>
            <a:ext cx="8426128" cy="27027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335902" y="1791482"/>
            <a:ext cx="3948066" cy="28324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91482"/>
            <a:ext cx="4104459" cy="28324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16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3529" y="843316"/>
            <a:ext cx="8426128" cy="27027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211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1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278322"/>
            <a:ext cx="2304256" cy="33456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9" y="843316"/>
            <a:ext cx="8426128" cy="27027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2987675" y="1275940"/>
            <a:ext cx="5797550" cy="33480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44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1275940"/>
            <a:ext cx="5797078" cy="33480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6216" y="1271212"/>
            <a:ext cx="2269009" cy="3352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9" y="843316"/>
            <a:ext cx="8426128" cy="27027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615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842964"/>
            <a:ext cx="8354767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en-GB" altLang="de-D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1278733"/>
            <a:ext cx="8354767" cy="334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  <a:endParaRPr lang="en-GB" altLang="de-DE" dirty="0"/>
          </a:p>
        </p:txBody>
      </p:sp>
      <p:pic>
        <p:nvPicPr>
          <p:cNvPr id="8" name="Picture 13" descr="C:\Users\blackwel\Desktop\tph_logo_o_office_web_color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472" y="92390"/>
            <a:ext cx="1260000" cy="36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341313" rtl="0" eaLnBrk="1" fontAlgn="base" hangingPunct="1">
        <a:spcBef>
          <a:spcPct val="0"/>
        </a:spcBef>
        <a:spcAft>
          <a:spcPts val="863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341313" algn="l" defTabSz="341313" rtl="0" eaLnBrk="1" fontAlgn="base" hangingPunct="1">
        <a:spcBef>
          <a:spcPct val="0"/>
        </a:spcBef>
        <a:spcAft>
          <a:spcPts val="863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41313" indent="573088" algn="l" defTabSz="341313" rtl="0" eaLnBrk="1" fontAlgn="base" hangingPunct="1">
        <a:spcBef>
          <a:spcPct val="0"/>
        </a:spcBef>
        <a:spcAft>
          <a:spcPts val="675"/>
        </a:spcAft>
        <a:buFont typeface="Arial" charset="0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341313" algn="l" defTabSz="341313" rtl="0" eaLnBrk="1" fontAlgn="base" hangingPunct="1">
        <a:spcBef>
          <a:spcPct val="0"/>
        </a:spcBef>
        <a:spcAft>
          <a:spcPts val="675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484188" algn="l" defTabSz="341313" rtl="0" eaLnBrk="1" fontAlgn="base" hangingPunct="1">
        <a:spcBef>
          <a:spcPct val="0"/>
        </a:spcBef>
        <a:spcAft>
          <a:spcPct val="0"/>
        </a:spcAft>
        <a:buFont typeface="Arial" charset="0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323528" y="1923677"/>
            <a:ext cx="8456939" cy="1872209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en-US" sz="3200" dirty="0"/>
              <a:t>Management of severe malaria cases: </a:t>
            </a:r>
          </a:p>
          <a:p>
            <a:pPr algn="ctr">
              <a:defRPr/>
            </a:pPr>
            <a:r>
              <a:rPr lang="en-US" sz="3200" dirty="0" err="1"/>
              <a:t>learnings</a:t>
            </a:r>
            <a:r>
              <a:rPr lang="en-US" sz="3200" dirty="0"/>
              <a:t> and challenges from the field</a:t>
            </a:r>
            <a:endParaRPr lang="en-GB" sz="3200" dirty="0"/>
          </a:p>
          <a:p>
            <a:pPr lvl="0" algn="ctr" defTabSz="381000">
              <a:spcBef>
                <a:spcPct val="0"/>
              </a:spcBef>
              <a:spcAft>
                <a:spcPct val="0"/>
              </a:spcAft>
            </a:pPr>
            <a:endParaRPr lang="en-GB" b="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vl="0" algn="ctr" defTabSz="381000">
              <a:spcBef>
                <a:spcPct val="0"/>
              </a:spcBef>
              <a:spcAft>
                <a:spcPct val="0"/>
              </a:spcAft>
            </a:pPr>
            <a:r>
              <a:rPr lang="en-GB" b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Manuel Hetzel</a:t>
            </a:r>
            <a:r>
              <a:rPr lang="en-GB" b="0" baseline="3000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lvl="0" algn="ctr" defTabSz="381000">
              <a:spcBef>
                <a:spcPct val="0"/>
              </a:spcBef>
              <a:spcAft>
                <a:spcPct val="0"/>
              </a:spcAft>
            </a:pPr>
            <a:r>
              <a:rPr lang="en-GB" b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on behalf of the CARAMAL Project consortium*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ASTMH Symposium 145: </a:t>
            </a:r>
            <a:br>
              <a:rPr lang="en-US" sz="1400" dirty="0"/>
            </a:br>
            <a:r>
              <a:rPr lang="en-US" sz="1400" dirty="0"/>
              <a:t>Supporting Quality and Child Friendly Malaria Interventions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86426"/>
            <a:ext cx="405374" cy="48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01" y="4428259"/>
            <a:ext cx="1005893" cy="405549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20" y="4419019"/>
            <a:ext cx="1050961" cy="489582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C:\Users\hetzel\Documents\1 Work\Graphics &amp; logos\unicef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26802"/>
            <a:ext cx="1362068" cy="4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5"/>
          <a:stretch/>
        </p:blipFill>
        <p:spPr bwMode="auto">
          <a:xfrm>
            <a:off x="1285386" y="4386425"/>
            <a:ext cx="1126374" cy="489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I:\logos\Mak logo revised.png"/>
          <p:cNvPicPr>
            <a:picLocks noChangeAspect="1"/>
          </p:cNvPicPr>
          <p:nvPr/>
        </p:nvPicPr>
        <p:blipFill rotWithShape="1">
          <a:blip r:embed="rId8" cstate="print"/>
          <a:srcRect b="10965"/>
          <a:stretch/>
        </p:blipFill>
        <p:spPr bwMode="auto">
          <a:xfrm>
            <a:off x="5672470" y="4386060"/>
            <a:ext cx="647506" cy="489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Bildergebnis für logo who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1438" r="8400" b="18228"/>
          <a:stretch/>
        </p:blipFill>
        <p:spPr bwMode="auto">
          <a:xfrm>
            <a:off x="6455059" y="4438197"/>
            <a:ext cx="1176633" cy="39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700295" y="4292061"/>
            <a:ext cx="1203036" cy="526533"/>
            <a:chOff x="7905468" y="4292061"/>
            <a:chExt cx="1203036" cy="526533"/>
          </a:xfrm>
        </p:grpSpPr>
        <p:pic>
          <p:nvPicPr>
            <p:cNvPr id="30" name="Picture 29" descr="C:\Users\hetzel\Documents\1 Work\Graphics &amp; logos\Unitaid_Organization_logo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" t="14058" r="5011" b="14592"/>
            <a:stretch/>
          </p:blipFill>
          <p:spPr bwMode="auto">
            <a:xfrm>
              <a:off x="7905468" y="4446044"/>
              <a:ext cx="1131028" cy="37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8157603" y="4292061"/>
              <a:ext cx="95090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900" dirty="0">
                  <a:latin typeface="Arial Narrow" panose="020B0606020202030204" pitchFamily="34" charset="0"/>
                </a:rPr>
                <a:t>With funding from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0"/>
          <a:stretch/>
        </p:blipFill>
        <p:spPr>
          <a:xfrm>
            <a:off x="-6351" y="628650"/>
            <a:ext cx="9154227" cy="4535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" y="627534"/>
            <a:ext cx="9150351" cy="45960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pathway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381" y="3687874"/>
            <a:ext cx="470641" cy="3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0127" y="3751581"/>
            <a:ext cx="470641" cy="3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5036" y="2823778"/>
            <a:ext cx="54179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72133" y="1749226"/>
            <a:ext cx="483050" cy="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05070" y="1527634"/>
            <a:ext cx="165782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CHW / primary </a:t>
            </a:r>
          </a:p>
          <a:p>
            <a:pPr algn="ctr"/>
            <a:r>
              <a:rPr lang="en-US" sz="1600" b="1" dirty="0"/>
              <a:t>health facility</a:t>
            </a:r>
          </a:p>
          <a:p>
            <a:pPr algn="ctr"/>
            <a:r>
              <a:rPr lang="en-US" sz="1600" u="sng" dirty="0">
                <a:solidFill>
                  <a:srgbClr val="FF0000"/>
                </a:solidFill>
              </a:rPr>
              <a:t>[RAS]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/>
              <a:t>Referral </a:t>
            </a:r>
            <a:r>
              <a:rPr lang="en-US" sz="1600" dirty="0">
                <a:solidFill>
                  <a:schemeClr val="tx1"/>
                </a:solidFill>
              </a:rPr>
              <a:t>advice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3" y="2535746"/>
            <a:ext cx="180209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Community</a:t>
            </a:r>
          </a:p>
          <a:p>
            <a:pPr algn="ctr"/>
            <a:r>
              <a:rPr lang="en-US" sz="1600" dirty="0"/>
              <a:t>Child with severe </a:t>
            </a:r>
          </a:p>
          <a:p>
            <a:pPr algn="ctr"/>
            <a:r>
              <a:rPr lang="en-US" sz="1600" dirty="0"/>
              <a:t>febrile illness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7758" y="771550"/>
            <a:ext cx="22413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Referral facility</a:t>
            </a:r>
          </a:p>
          <a:p>
            <a:pPr algn="ctr"/>
            <a:r>
              <a:rPr lang="en-US" sz="1600" dirty="0"/>
              <a:t>Post-referral treatment</a:t>
            </a:r>
          </a:p>
          <a:p>
            <a:pPr algn="ctr"/>
            <a:r>
              <a:rPr lang="en-US" sz="1600" dirty="0"/>
              <a:t>Inj. artesunate &amp; ACT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8466" y="4035575"/>
            <a:ext cx="470641" cy="394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1906511" y="3147815"/>
            <a:ext cx="2088232" cy="737387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74863" y="2195730"/>
            <a:ext cx="2088232" cy="737387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895423" y="2548694"/>
            <a:ext cx="5791200" cy="1833204"/>
          </a:xfrm>
          <a:custGeom>
            <a:avLst/>
            <a:gdLst>
              <a:gd name="connsiteX0" fmla="*/ 5791200 w 5791200"/>
              <a:gd name="connsiteY0" fmla="*/ 0 h 1833204"/>
              <a:gd name="connsiteX1" fmla="*/ 2790825 w 5791200"/>
              <a:gd name="connsiteY1" fmla="*/ 1657350 h 1833204"/>
              <a:gd name="connsiteX2" fmla="*/ 0 w 5791200"/>
              <a:gd name="connsiteY2" fmla="*/ 1704975 h 183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0" h="1833204">
                <a:moveTo>
                  <a:pt x="5791200" y="0"/>
                </a:moveTo>
                <a:cubicBezTo>
                  <a:pt x="4773612" y="686594"/>
                  <a:pt x="3756025" y="1373188"/>
                  <a:pt x="2790825" y="1657350"/>
                </a:cubicBezTo>
                <a:cubicBezTo>
                  <a:pt x="1825625" y="1941512"/>
                  <a:pt x="912812" y="1823243"/>
                  <a:pt x="0" y="1704975"/>
                </a:cubicBezTo>
              </a:path>
            </a:pathLst>
          </a:cu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20398649">
            <a:off x="2405335" y="3233471"/>
            <a:ext cx="117811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Treatment seeking</a:t>
            </a:r>
          </a:p>
        </p:txBody>
      </p:sp>
      <p:sp>
        <p:nvSpPr>
          <p:cNvPr id="24" name="Rounded Rectangle 23"/>
          <p:cNvSpPr/>
          <p:nvPr/>
        </p:nvSpPr>
        <p:spPr>
          <a:xfrm rot="20398649">
            <a:off x="5529921" y="2319722"/>
            <a:ext cx="117811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Successful referral</a:t>
            </a:r>
          </a:p>
        </p:txBody>
      </p:sp>
      <p:sp>
        <p:nvSpPr>
          <p:cNvPr id="25" name="Rounded Rectangle 24"/>
          <p:cNvSpPr/>
          <p:nvPr/>
        </p:nvSpPr>
        <p:spPr>
          <a:xfrm rot="19700264">
            <a:off x="6438813" y="2756433"/>
            <a:ext cx="1120967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Recovery/ death</a:t>
            </a:r>
          </a:p>
        </p:txBody>
      </p:sp>
      <p:sp>
        <p:nvSpPr>
          <p:cNvPr id="21" name="Pentagon 20"/>
          <p:cNvSpPr/>
          <p:nvPr/>
        </p:nvSpPr>
        <p:spPr bwMode="auto">
          <a:xfrm>
            <a:off x="1043608" y="4501268"/>
            <a:ext cx="1795395" cy="647170"/>
          </a:xfrm>
          <a:prstGeom prst="homePlat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9721" rIns="0" bIns="49721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j-lt"/>
              </a:rPr>
              <a:t>Caregiver recognizes severity, seeks care</a:t>
            </a:r>
          </a:p>
        </p:txBody>
      </p:sp>
      <p:sp>
        <p:nvSpPr>
          <p:cNvPr id="30" name="Chevron 29"/>
          <p:cNvSpPr/>
          <p:nvPr/>
        </p:nvSpPr>
        <p:spPr bwMode="auto">
          <a:xfrm>
            <a:off x="2555777" y="4501268"/>
            <a:ext cx="1854360" cy="647170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9721" rIns="0" bIns="49721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j-lt"/>
              </a:rPr>
              <a:t>CHW recognizes symptoms &amp; severity </a:t>
            </a:r>
          </a:p>
        </p:txBody>
      </p:sp>
      <p:sp>
        <p:nvSpPr>
          <p:cNvPr id="32" name="Chevron 31"/>
          <p:cNvSpPr/>
          <p:nvPr/>
        </p:nvSpPr>
        <p:spPr bwMode="auto">
          <a:xfrm>
            <a:off x="3991131" y="4501268"/>
            <a:ext cx="1584176" cy="647170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9721" rIns="0" bIns="49721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hangingPunct="0"/>
            <a:r>
              <a:rPr lang="en-US" sz="1200" dirty="0">
                <a:solidFill>
                  <a:schemeClr val="bg1"/>
                </a:solidFill>
                <a:latin typeface="+mj-lt"/>
              </a:rPr>
              <a:t>Appropriate admin. of RAS </a:t>
            </a:r>
          </a:p>
        </p:txBody>
      </p:sp>
      <p:sp>
        <p:nvSpPr>
          <p:cNvPr id="23" name="Chevron 22"/>
          <p:cNvSpPr/>
          <p:nvPr/>
        </p:nvSpPr>
        <p:spPr bwMode="auto">
          <a:xfrm>
            <a:off x="5150302" y="4501268"/>
            <a:ext cx="1361109" cy="647170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9721" rIns="0" bIns="49721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Referral advice</a:t>
            </a:r>
          </a:p>
        </p:txBody>
      </p:sp>
      <p:sp>
        <p:nvSpPr>
          <p:cNvPr id="28" name="Chevron 27"/>
          <p:cNvSpPr/>
          <p:nvPr/>
        </p:nvSpPr>
        <p:spPr bwMode="auto">
          <a:xfrm>
            <a:off x="6223379" y="4501268"/>
            <a:ext cx="1518963" cy="647170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9721" rIns="0" bIns="49721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j-lt"/>
              </a:rPr>
              <a:t>Referral completion</a:t>
            </a:r>
          </a:p>
        </p:txBody>
      </p:sp>
      <p:sp>
        <p:nvSpPr>
          <p:cNvPr id="26" name="Chevron 25"/>
          <p:cNvSpPr/>
          <p:nvPr/>
        </p:nvSpPr>
        <p:spPr bwMode="auto">
          <a:xfrm>
            <a:off x="7345616" y="4501268"/>
            <a:ext cx="1690880" cy="639566"/>
          </a:xfrm>
          <a:prstGeom prst="chevron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9721" rIns="0" bIns="49721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200" dirty="0">
                <a:solidFill>
                  <a:schemeClr val="bg1"/>
                </a:solidFill>
                <a:latin typeface="+mj-lt"/>
              </a:rPr>
              <a:t>Proper post-referral management</a:t>
            </a:r>
          </a:p>
        </p:txBody>
      </p:sp>
    </p:spTree>
    <p:extLst>
      <p:ext uri="{BB962C8B-B14F-4D97-AF65-F5344CB8AC3E}">
        <p14:creationId xmlns:p14="http://schemas.microsoft.com/office/powerpoint/2010/main" val="247692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0"/>
          <a:stretch/>
        </p:blipFill>
        <p:spPr>
          <a:xfrm>
            <a:off x="-6351" y="628650"/>
            <a:ext cx="9154227" cy="4535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" y="627534"/>
            <a:ext cx="9150351" cy="45960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Patient Surveillance System: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28-day follow-up of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patients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4381" y="3687874"/>
            <a:ext cx="470641" cy="3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127" y="3751581"/>
            <a:ext cx="470641" cy="3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5036" y="2823778"/>
            <a:ext cx="54179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72133" y="1749226"/>
            <a:ext cx="483050" cy="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05070" y="1527634"/>
            <a:ext cx="165782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CHW / primary </a:t>
            </a:r>
          </a:p>
          <a:p>
            <a:pPr algn="ctr"/>
            <a:r>
              <a:rPr lang="en-US" sz="1600" b="1" dirty="0"/>
              <a:t>health facility</a:t>
            </a:r>
          </a:p>
          <a:p>
            <a:pPr algn="ctr"/>
            <a:r>
              <a:rPr lang="en-US" sz="1600" u="sng" dirty="0">
                <a:solidFill>
                  <a:srgbClr val="FF0000"/>
                </a:solidFill>
              </a:rPr>
              <a:t>[RAS]</a:t>
            </a:r>
            <a:endParaRPr lang="en-US" sz="1600" dirty="0"/>
          </a:p>
          <a:p>
            <a:pPr algn="ctr"/>
            <a:r>
              <a:rPr lang="en-US" sz="1600" dirty="0"/>
              <a:t>Referral </a:t>
            </a:r>
            <a:r>
              <a:rPr lang="en-US" sz="1600" dirty="0">
                <a:solidFill>
                  <a:schemeClr val="tx1"/>
                </a:solidFill>
              </a:rPr>
              <a:t>advice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3" y="2535746"/>
            <a:ext cx="180209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Community</a:t>
            </a:r>
          </a:p>
          <a:p>
            <a:pPr algn="ctr"/>
            <a:r>
              <a:rPr lang="en-US" sz="1600" dirty="0"/>
              <a:t>Child with severe </a:t>
            </a:r>
          </a:p>
          <a:p>
            <a:pPr algn="ctr"/>
            <a:r>
              <a:rPr lang="en-US" sz="1600" dirty="0"/>
              <a:t>febrile illness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7758" y="771550"/>
            <a:ext cx="22413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Referral facility</a:t>
            </a:r>
          </a:p>
          <a:p>
            <a:pPr algn="ctr"/>
            <a:r>
              <a:rPr lang="en-US" sz="1600" dirty="0"/>
              <a:t>Post-referral treatment</a:t>
            </a:r>
          </a:p>
          <a:p>
            <a:pPr algn="ctr"/>
            <a:r>
              <a:rPr lang="en-US" sz="1600" dirty="0"/>
              <a:t>Inj. artesunate &amp; ACT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466" y="4035575"/>
            <a:ext cx="470641" cy="394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1906511" y="3147815"/>
            <a:ext cx="2088232" cy="737387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74863" y="2195730"/>
            <a:ext cx="2088232" cy="737387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895423" y="2548694"/>
            <a:ext cx="5791200" cy="1833204"/>
          </a:xfrm>
          <a:custGeom>
            <a:avLst/>
            <a:gdLst>
              <a:gd name="connsiteX0" fmla="*/ 5791200 w 5791200"/>
              <a:gd name="connsiteY0" fmla="*/ 0 h 1833204"/>
              <a:gd name="connsiteX1" fmla="*/ 2790825 w 5791200"/>
              <a:gd name="connsiteY1" fmla="*/ 1657350 h 1833204"/>
              <a:gd name="connsiteX2" fmla="*/ 0 w 5791200"/>
              <a:gd name="connsiteY2" fmla="*/ 1704975 h 183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0" h="1833204">
                <a:moveTo>
                  <a:pt x="5791200" y="0"/>
                </a:moveTo>
                <a:cubicBezTo>
                  <a:pt x="4773612" y="686594"/>
                  <a:pt x="3756025" y="1373188"/>
                  <a:pt x="2790825" y="1657350"/>
                </a:cubicBezTo>
                <a:cubicBezTo>
                  <a:pt x="1825625" y="1941512"/>
                  <a:pt x="912812" y="1823243"/>
                  <a:pt x="0" y="1704975"/>
                </a:cubicBezTo>
              </a:path>
            </a:pathLst>
          </a:cu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20398649">
            <a:off x="2405335" y="3233471"/>
            <a:ext cx="117811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Treatment seeking</a:t>
            </a:r>
          </a:p>
        </p:txBody>
      </p:sp>
      <p:sp>
        <p:nvSpPr>
          <p:cNvPr id="24" name="Rounded Rectangle 23"/>
          <p:cNvSpPr/>
          <p:nvPr/>
        </p:nvSpPr>
        <p:spPr>
          <a:xfrm rot="20398649">
            <a:off x="5529921" y="2319722"/>
            <a:ext cx="117811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Successful referral</a:t>
            </a:r>
          </a:p>
        </p:txBody>
      </p:sp>
      <p:sp>
        <p:nvSpPr>
          <p:cNvPr id="25" name="Rounded Rectangle 24"/>
          <p:cNvSpPr/>
          <p:nvPr/>
        </p:nvSpPr>
        <p:spPr>
          <a:xfrm rot="19700264">
            <a:off x="6438813" y="2756433"/>
            <a:ext cx="1120967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Recovery/ death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97918" y="1710844"/>
            <a:ext cx="1296144" cy="3956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Enrolment</a:t>
            </a:r>
          </a:p>
        </p:txBody>
      </p:sp>
      <p:sp>
        <p:nvSpPr>
          <p:cNvPr id="3" name="Oval 2"/>
          <p:cNvSpPr/>
          <p:nvPr/>
        </p:nvSpPr>
        <p:spPr>
          <a:xfrm>
            <a:off x="5244576" y="1352709"/>
            <a:ext cx="407544" cy="4220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731542" y="1905006"/>
            <a:ext cx="1296144" cy="5587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Treatment</a:t>
            </a:r>
          </a:p>
          <a:p>
            <a:pPr algn="ctr"/>
            <a:r>
              <a:rPr lang="en-US" dirty="0"/>
              <a:t>history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78085" y="4442675"/>
            <a:ext cx="1296144" cy="5587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Day 28</a:t>
            </a:r>
          </a:p>
          <a:p>
            <a:pPr algn="ctr"/>
            <a:r>
              <a:rPr lang="en-US" dirty="0"/>
              <a:t>Outcome</a:t>
            </a:r>
          </a:p>
        </p:txBody>
      </p:sp>
      <p:sp>
        <p:nvSpPr>
          <p:cNvPr id="21" name="Oval 20"/>
          <p:cNvSpPr/>
          <p:nvPr/>
        </p:nvSpPr>
        <p:spPr>
          <a:xfrm>
            <a:off x="8100392" y="1547887"/>
            <a:ext cx="407544" cy="4220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331640" y="4299942"/>
            <a:ext cx="407544" cy="42209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045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0"/>
          <a:stretch/>
        </p:blipFill>
        <p:spPr>
          <a:xfrm>
            <a:off x="-6351" y="628650"/>
            <a:ext cx="9154227" cy="4535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" y="627534"/>
            <a:ext cx="9150351" cy="45960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4381" y="3687874"/>
            <a:ext cx="470641" cy="3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0127" y="3751581"/>
            <a:ext cx="470641" cy="39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45036" y="2823778"/>
            <a:ext cx="54179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72133" y="1749226"/>
            <a:ext cx="483050" cy="7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05070" y="1527634"/>
            <a:ext cx="165782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CHW / primary </a:t>
            </a:r>
          </a:p>
          <a:p>
            <a:pPr algn="ctr"/>
            <a:r>
              <a:rPr lang="en-US" sz="1600" b="1" dirty="0"/>
              <a:t>health facility</a:t>
            </a:r>
          </a:p>
          <a:p>
            <a:pPr algn="ctr"/>
            <a:r>
              <a:rPr lang="en-US" sz="1600" u="sng" dirty="0">
                <a:solidFill>
                  <a:srgbClr val="FF0000"/>
                </a:solidFill>
              </a:rPr>
              <a:t>[RAS]</a:t>
            </a:r>
            <a:endParaRPr lang="en-US" sz="1600" dirty="0"/>
          </a:p>
          <a:p>
            <a:pPr algn="ctr"/>
            <a:r>
              <a:rPr lang="en-US" sz="1600" dirty="0"/>
              <a:t>Referral </a:t>
            </a:r>
            <a:r>
              <a:rPr lang="en-US" sz="1600" dirty="0">
                <a:solidFill>
                  <a:schemeClr val="tx1"/>
                </a:solidFill>
              </a:rPr>
              <a:t>advice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083" y="2535746"/>
            <a:ext cx="180209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Community</a:t>
            </a:r>
          </a:p>
          <a:p>
            <a:pPr algn="ctr"/>
            <a:r>
              <a:rPr lang="en-US" sz="1600" dirty="0"/>
              <a:t>Child with severe </a:t>
            </a:r>
          </a:p>
          <a:p>
            <a:pPr algn="ctr"/>
            <a:r>
              <a:rPr lang="en-US" sz="1600" dirty="0"/>
              <a:t>febrile illness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7758" y="771550"/>
            <a:ext cx="22413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Referral facility</a:t>
            </a:r>
          </a:p>
          <a:p>
            <a:pPr algn="ctr"/>
            <a:r>
              <a:rPr lang="en-US" sz="1600" dirty="0"/>
              <a:t>Post-referral treatment</a:t>
            </a:r>
          </a:p>
          <a:p>
            <a:pPr algn="ctr"/>
            <a:r>
              <a:rPr lang="en-US" sz="1600" dirty="0"/>
              <a:t>Inj. artesunate &amp; ACT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466" y="4035575"/>
            <a:ext cx="470641" cy="3946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1906511" y="3147815"/>
            <a:ext cx="2088232" cy="737387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74863" y="2195730"/>
            <a:ext cx="2088232" cy="737387"/>
          </a:xfrm>
          <a:prstGeom prst="straightConnector1">
            <a:avLst/>
          </a:prstGeom>
          <a:ln w="76200"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895423" y="2548694"/>
            <a:ext cx="5791200" cy="1833204"/>
          </a:xfrm>
          <a:custGeom>
            <a:avLst/>
            <a:gdLst>
              <a:gd name="connsiteX0" fmla="*/ 5791200 w 5791200"/>
              <a:gd name="connsiteY0" fmla="*/ 0 h 1833204"/>
              <a:gd name="connsiteX1" fmla="*/ 2790825 w 5791200"/>
              <a:gd name="connsiteY1" fmla="*/ 1657350 h 1833204"/>
              <a:gd name="connsiteX2" fmla="*/ 0 w 5791200"/>
              <a:gd name="connsiteY2" fmla="*/ 1704975 h 183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0" h="1833204">
                <a:moveTo>
                  <a:pt x="5791200" y="0"/>
                </a:moveTo>
                <a:cubicBezTo>
                  <a:pt x="4773612" y="686594"/>
                  <a:pt x="3756025" y="1373188"/>
                  <a:pt x="2790825" y="1657350"/>
                </a:cubicBezTo>
                <a:cubicBezTo>
                  <a:pt x="1825625" y="1941512"/>
                  <a:pt x="912812" y="1823243"/>
                  <a:pt x="0" y="1704975"/>
                </a:cubicBezTo>
              </a:path>
            </a:pathLst>
          </a:cu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20398649">
            <a:off x="2405335" y="3233471"/>
            <a:ext cx="117811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Treatment seeking</a:t>
            </a:r>
          </a:p>
        </p:txBody>
      </p:sp>
      <p:sp>
        <p:nvSpPr>
          <p:cNvPr id="24" name="Rounded Rectangle 23"/>
          <p:cNvSpPr/>
          <p:nvPr/>
        </p:nvSpPr>
        <p:spPr>
          <a:xfrm rot="20398649">
            <a:off x="5529921" y="2319722"/>
            <a:ext cx="1178116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Successful referral</a:t>
            </a:r>
          </a:p>
        </p:txBody>
      </p:sp>
      <p:sp>
        <p:nvSpPr>
          <p:cNvPr id="25" name="Rounded Rectangle 24"/>
          <p:cNvSpPr/>
          <p:nvPr/>
        </p:nvSpPr>
        <p:spPr>
          <a:xfrm rot="19700264">
            <a:off x="6438813" y="2756433"/>
            <a:ext cx="1120967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Recovery/ death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1475656" y="1527634"/>
            <a:ext cx="1596703" cy="605633"/>
          </a:xfrm>
          <a:prstGeom prst="wedgeRoundRectCallout">
            <a:avLst>
              <a:gd name="adj1" fmla="val -49698"/>
              <a:gd name="adj2" fmla="val 118901"/>
              <a:gd name="adj3" fmla="val 16667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Household surveys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931977" y="627534"/>
            <a:ext cx="792151" cy="432048"/>
          </a:xfrm>
          <a:prstGeom prst="wedgeRoundRectCallout">
            <a:avLst>
              <a:gd name="adj1" fmla="val 151326"/>
              <a:gd name="adj2" fmla="val 49854"/>
              <a:gd name="adj3" fmla="val 16667"/>
            </a:avLst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705070" y="514406"/>
            <a:ext cx="2019183" cy="617184"/>
          </a:xfrm>
          <a:prstGeom prst="wedgeRoundRectCallout">
            <a:avLst>
              <a:gd name="adj1" fmla="val 332"/>
              <a:gd name="adj2" fmla="val 106388"/>
              <a:gd name="adj3" fmla="val 16667"/>
            </a:avLst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Health Care Provider surveys</a:t>
            </a:r>
          </a:p>
        </p:txBody>
      </p:sp>
    </p:spTree>
    <p:extLst>
      <p:ext uri="{BB962C8B-B14F-4D97-AF65-F5344CB8AC3E}">
        <p14:creationId xmlns:p14="http://schemas.microsoft.com/office/powerpoint/2010/main" val="202306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findings: </a:t>
            </a:r>
            <a:r>
              <a:rPr lang="en-US" dirty="0" err="1"/>
              <a:t>iCCM</a:t>
            </a:r>
            <a:r>
              <a:rPr lang="en-US" dirty="0"/>
              <a:t> / facility coverage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73029165"/>
              </p:ext>
            </p:extLst>
          </p:nvPr>
        </p:nvGraphicFramePr>
        <p:xfrm>
          <a:off x="323850" y="1347614"/>
          <a:ext cx="8496944" cy="2428084"/>
        </p:xfrm>
        <a:graphic>
          <a:graphicData uri="http://schemas.openxmlformats.org/drawingml/2006/table">
            <a:tbl>
              <a:tblPr firstRow="1" firstCol="1" bandRow="1"/>
              <a:tblGrid>
                <a:gridCol w="1548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1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13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13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45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3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DRC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Nigeria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Uganda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Population &lt;5 years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127,000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212,000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176,000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500,000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iCCM</a:t>
                      </a: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providers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(per cu5)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(1.4/1,000)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516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(2.4/1,000)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4094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(23/1,000)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PHC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Referral HF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4011910"/>
            <a:ext cx="8426129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13" indent="-341313" algn="l" defTabSz="341313" rtl="0" eaLnBrk="1" fontAlgn="base" hangingPunct="1">
              <a:spcBef>
                <a:spcPct val="0"/>
              </a:spcBef>
              <a:spcAft>
                <a:spcPts val="863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573088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341313" algn="l" defTabSz="341313" rtl="0" eaLnBrk="1" fontAlgn="base" hangingPunct="1">
              <a:spcBef>
                <a:spcPct val="0"/>
              </a:spcBef>
              <a:spcAft>
                <a:spcPts val="675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2625" indent="484188" algn="l" defTabSz="341313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Functionality and coverage of </a:t>
            </a:r>
            <a:r>
              <a:rPr lang="en-US" dirty="0" err="1"/>
              <a:t>iCCM</a:t>
            </a:r>
            <a:r>
              <a:rPr lang="en-US" dirty="0"/>
              <a:t> systems varies largely between countries</a:t>
            </a:r>
          </a:p>
          <a:p>
            <a:pPr>
              <a:buFontTx/>
              <a:buChar char="-"/>
            </a:pPr>
            <a:r>
              <a:rPr lang="en-US" dirty="0"/>
              <a:t>In Nigeria, severe cases are rarely seen at CHW level</a:t>
            </a:r>
          </a:p>
        </p:txBody>
      </p:sp>
    </p:spTree>
    <p:extLst>
      <p:ext uri="{BB962C8B-B14F-4D97-AF65-F5344CB8AC3E}">
        <p14:creationId xmlns:p14="http://schemas.microsoft.com/office/powerpoint/2010/main" val="267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findings: severity of symptoms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dirty="0" err="1"/>
              <a:t>iCCM</a:t>
            </a:r>
            <a:r>
              <a:rPr lang="en-US" dirty="0"/>
              <a:t> danger signs and severe malaria definition (WHO) do not completely </a:t>
            </a:r>
            <a:r>
              <a:rPr lang="en-US" dirty="0" err="1"/>
              <a:t>allign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No “severe malaria” classification at community level, hence reporting very difficult</a:t>
            </a:r>
          </a:p>
          <a:p>
            <a:pPr lvl="1">
              <a:buFontTx/>
              <a:buChar char="-"/>
            </a:pPr>
            <a:r>
              <a:rPr lang="en-US" dirty="0"/>
              <a:t>Danger signs not related to malaria (e.g. prolonged cough or </a:t>
            </a:r>
            <a:r>
              <a:rPr lang="en-US" dirty="0" err="1"/>
              <a:t>diarrhoea</a:t>
            </a:r>
            <a:r>
              <a:rPr lang="en-US" dirty="0"/>
              <a:t>) may lead to classification as suspected severe malaria (in PSS) and administration of RAS in the future</a:t>
            </a:r>
          </a:p>
          <a:p>
            <a:pPr lvl="1">
              <a:buFontTx/>
              <a:buChar char="-"/>
            </a:pPr>
            <a:r>
              <a:rPr lang="en-US" dirty="0"/>
              <a:t>Low case fatality (Uganda) suggests that many “severe malaria” cases may only be “moderately severe” or exhibit danger signs that are not life-threatening</a:t>
            </a:r>
          </a:p>
        </p:txBody>
      </p:sp>
    </p:spTree>
    <p:extLst>
      <p:ext uri="{BB962C8B-B14F-4D97-AF65-F5344CB8AC3E}">
        <p14:creationId xmlns:p14="http://schemas.microsoft.com/office/powerpoint/2010/main" val="26857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storage temperatures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574739"/>
              </p:ext>
            </p:extLst>
          </p:nvPr>
        </p:nvGraphicFramePr>
        <p:xfrm>
          <a:off x="4860032" y="1779588"/>
          <a:ext cx="3970804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722458"/>
              </p:ext>
            </p:extLst>
          </p:nvPr>
        </p:nvGraphicFramePr>
        <p:xfrm>
          <a:off x="179512" y="1779588"/>
          <a:ext cx="4464496" cy="302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971600" y="1419956"/>
            <a:ext cx="7416824" cy="359706"/>
          </a:xfrm>
        </p:spPr>
        <p:txBody>
          <a:bodyPr/>
          <a:lstStyle/>
          <a:p>
            <a:pPr marL="0" indent="0">
              <a:tabLst>
                <a:tab pos="4572000" algn="l"/>
              </a:tabLst>
            </a:pPr>
            <a:r>
              <a:rPr lang="en-US" b="1" dirty="0"/>
              <a:t>Uganda  </a:t>
            </a:r>
            <a:r>
              <a:rPr lang="en-US" sz="1200" dirty="0"/>
              <a:t>(*health </a:t>
            </a:r>
            <a:r>
              <a:rPr lang="en-US" sz="1200" dirty="0" err="1"/>
              <a:t>centre</a:t>
            </a:r>
            <a:r>
              <a:rPr lang="en-US" sz="1200" dirty="0"/>
              <a:t>)</a:t>
            </a:r>
            <a:r>
              <a:rPr lang="en-US" b="1" dirty="0"/>
              <a:t>	Nigeria</a:t>
            </a:r>
          </a:p>
        </p:txBody>
      </p:sp>
    </p:spTree>
    <p:extLst>
      <p:ext uri="{BB962C8B-B14F-4D97-AF65-F5344CB8AC3E}">
        <p14:creationId xmlns:p14="http://schemas.microsoft.com/office/powerpoint/2010/main" val="149824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findings: treatment and referral pathways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>
              <a:buFontTx/>
              <a:buChar char="-"/>
            </a:pPr>
            <a:r>
              <a:rPr lang="en-US" dirty="0"/>
              <a:t>Referral pathway hierarchical in theory: CHW to refer patient to lowest level health facility, from there onward referral</a:t>
            </a:r>
          </a:p>
          <a:p>
            <a:pPr lvl="1">
              <a:buFontTx/>
              <a:buChar char="-"/>
            </a:pPr>
            <a:r>
              <a:rPr lang="en-US" dirty="0"/>
              <a:t>In practice, patients chose a wide variety of options</a:t>
            </a:r>
          </a:p>
          <a:p>
            <a:pPr lvl="1">
              <a:buFontTx/>
              <a:buChar char="-"/>
            </a:pPr>
            <a:r>
              <a:rPr lang="en-US" dirty="0"/>
              <a:t>Referral facilities are often first point of care (DRC, Nigeria)</a:t>
            </a:r>
          </a:p>
          <a:p>
            <a:pPr lvl="1">
              <a:buFontTx/>
              <a:buChar char="-"/>
            </a:pPr>
            <a:r>
              <a:rPr lang="en-US" dirty="0"/>
              <a:t>In some places, severe malaria cases are treated at lower level facilities:</a:t>
            </a:r>
          </a:p>
          <a:p>
            <a:pPr lvl="3">
              <a:buFontTx/>
              <a:buChar char="-"/>
            </a:pPr>
            <a:r>
              <a:rPr lang="en-US" sz="1800" dirty="0"/>
              <a:t>Recorded as uncomplicated malaria </a:t>
            </a:r>
          </a:p>
          <a:p>
            <a:pPr lvl="3">
              <a:buFontTx/>
              <a:buChar char="-"/>
            </a:pPr>
            <a:r>
              <a:rPr lang="en-US" sz="1800" dirty="0"/>
              <a:t>Treated with injectable drugs purchased by the patient</a:t>
            </a:r>
          </a:p>
          <a:p>
            <a:pPr lvl="1">
              <a:buFontTx/>
              <a:buChar char="-"/>
            </a:pPr>
            <a:r>
              <a:rPr lang="en-US" dirty="0"/>
              <a:t>Completion of referral may be low (62% in Uganda)</a:t>
            </a:r>
          </a:p>
        </p:txBody>
      </p:sp>
    </p:spTree>
    <p:extLst>
      <p:ext uri="{BB962C8B-B14F-4D97-AF65-F5344CB8AC3E}">
        <p14:creationId xmlns:p14="http://schemas.microsoft.com/office/powerpoint/2010/main" val="69281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findings: referral health facilities (RHF)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Frequent stock-outs of injectable artesunate and other commodities at RHF (DRC, Nigeria, Uganda)</a:t>
            </a:r>
          </a:p>
          <a:p>
            <a:pPr lvl="1">
              <a:buFontTx/>
              <a:buChar char="-"/>
            </a:pPr>
            <a:r>
              <a:rPr lang="en-US" dirty="0"/>
              <a:t>Quality of post-referral treatment of severe malaria often poor, e.g.</a:t>
            </a:r>
          </a:p>
          <a:p>
            <a:pPr lvl="3">
              <a:buFontTx/>
              <a:buChar char="-"/>
            </a:pPr>
            <a:r>
              <a:rPr lang="en-US" sz="1800" dirty="0"/>
              <a:t>Use of quinine instead of </a:t>
            </a:r>
            <a:r>
              <a:rPr lang="en-US" sz="1800" dirty="0" err="1"/>
              <a:t>inj</a:t>
            </a:r>
            <a:r>
              <a:rPr lang="en-US" sz="1800" dirty="0"/>
              <a:t> artesunate (DRC: &gt;90% of RHF stock inj. quinine)</a:t>
            </a:r>
          </a:p>
          <a:p>
            <a:pPr lvl="3">
              <a:buFontTx/>
              <a:buChar char="-"/>
            </a:pPr>
            <a:r>
              <a:rPr lang="en-US" sz="1800" dirty="0"/>
              <a:t>Incomplete treatment with quinine</a:t>
            </a:r>
          </a:p>
          <a:p>
            <a:pPr lvl="3">
              <a:buFontTx/>
              <a:buChar char="-"/>
            </a:pPr>
            <a:r>
              <a:rPr lang="en-US" sz="1800" dirty="0"/>
              <a:t>No ACT</a:t>
            </a:r>
          </a:p>
          <a:p>
            <a:pPr lvl="3">
              <a:buFontTx/>
              <a:buChar char="-"/>
            </a:pPr>
            <a:r>
              <a:rPr lang="en-US" sz="1800" dirty="0"/>
              <a:t>Early discharge because of shortage of hospital beds</a:t>
            </a:r>
          </a:p>
          <a:p>
            <a:pPr lvl="3" indent="0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430" y="3391684"/>
            <a:ext cx="2451570" cy="17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findings: day 28 follow-up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529" y="1275940"/>
            <a:ext cx="6840759" cy="33480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700" dirty="0"/>
              <a:t>Innovative way of assessing community-level outcomes of severe febrile illness</a:t>
            </a:r>
          </a:p>
          <a:p>
            <a:pPr>
              <a:buFontTx/>
              <a:buChar char="-"/>
            </a:pPr>
            <a:r>
              <a:rPr lang="en-US" sz="1700" dirty="0"/>
              <a:t>Requires a functioning near-real-time reporting system</a:t>
            </a:r>
          </a:p>
          <a:p>
            <a:pPr>
              <a:buFontTx/>
              <a:buChar char="-"/>
            </a:pPr>
            <a:r>
              <a:rPr lang="en-US" sz="1700" dirty="0"/>
              <a:t>~100% successful day 28 follow-up by country research teams</a:t>
            </a:r>
          </a:p>
          <a:p>
            <a:pPr>
              <a:buFontTx/>
              <a:buChar char="-"/>
            </a:pPr>
            <a:r>
              <a:rPr lang="en-US" sz="1700" dirty="0"/>
              <a:t>Increases interaction with CHW &gt; positive impact on performance?</a:t>
            </a:r>
          </a:p>
          <a:p>
            <a:pPr>
              <a:buFontTx/>
              <a:buChar char="-"/>
            </a:pPr>
            <a:endParaRPr lang="en-US" sz="1700" dirty="0"/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700" dirty="0"/>
              <a:t>Day 28 RDT positivity: Uganda 67%, Nigeria 43%, DRC 59% </a:t>
            </a:r>
          </a:p>
          <a:p>
            <a:pPr marL="0" indent="0"/>
            <a:r>
              <a:rPr lang="en-US" sz="1700" dirty="0"/>
              <a:t>	(</a:t>
            </a:r>
            <a:r>
              <a:rPr lang="en-US" sz="1700" u="sng" dirty="0"/>
              <a:t>real infections?</a:t>
            </a:r>
            <a:r>
              <a:rPr lang="en-US" sz="1700" dirty="0"/>
              <a:t>)</a:t>
            </a:r>
          </a:p>
          <a:p>
            <a:pPr>
              <a:buFontTx/>
              <a:buChar char="-"/>
            </a:pPr>
            <a:r>
              <a:rPr lang="en-US" sz="1700" dirty="0"/>
              <a:t>Day 28 </a:t>
            </a:r>
            <a:r>
              <a:rPr lang="en-US" sz="1700" dirty="0" err="1"/>
              <a:t>anaemia</a:t>
            </a:r>
            <a:r>
              <a:rPr lang="en-US" sz="1700" dirty="0"/>
              <a:t> (&lt;10g/</a:t>
            </a:r>
            <a:r>
              <a:rPr lang="en-US" sz="1700" dirty="0" err="1"/>
              <a:t>dL</a:t>
            </a:r>
            <a:r>
              <a:rPr lang="en-US" sz="1700" dirty="0"/>
              <a:t>): Uganda 32%, Nigeria 72%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055982"/>
            <a:ext cx="1907704" cy="31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600" b="1" dirty="0"/>
              <a:t>Pre-RAS baseline data by February 2019 </a:t>
            </a:r>
            <a:r>
              <a:rPr lang="en-US" sz="1600" dirty="0"/>
              <a:t>(Patient surveillance system, household survey, health care provider survey)</a:t>
            </a:r>
            <a:endParaRPr lang="en-US" sz="1600" b="1" dirty="0"/>
          </a:p>
          <a:p>
            <a:pPr lvl="2">
              <a:buFontTx/>
              <a:buChar char="-"/>
            </a:pPr>
            <a:r>
              <a:rPr lang="en-US" sz="1600" dirty="0"/>
              <a:t>Treatment pathways</a:t>
            </a:r>
          </a:p>
          <a:p>
            <a:pPr lvl="2">
              <a:buFontTx/>
              <a:buChar char="-"/>
            </a:pPr>
            <a:r>
              <a:rPr lang="en-US" sz="1600" dirty="0"/>
              <a:t>Case fatality</a:t>
            </a:r>
          </a:p>
          <a:p>
            <a:pPr lvl="2">
              <a:buFontTx/>
              <a:buChar char="-"/>
            </a:pPr>
            <a:r>
              <a:rPr lang="en-US" sz="1600" dirty="0"/>
              <a:t>Availability and quality of severe malaria treatment services</a:t>
            </a:r>
          </a:p>
          <a:p>
            <a:pPr lvl="1">
              <a:buFontTx/>
              <a:buChar char="-"/>
            </a:pPr>
            <a:r>
              <a:rPr lang="en-US" sz="1600" b="1" dirty="0"/>
              <a:t>Introduction of RAS in February 2019</a:t>
            </a:r>
          </a:p>
          <a:p>
            <a:pPr lvl="2">
              <a:buFontTx/>
              <a:buChar char="-"/>
            </a:pPr>
            <a:r>
              <a:rPr lang="en-US" sz="1600" dirty="0"/>
              <a:t>Minimal supportive interventions</a:t>
            </a:r>
          </a:p>
          <a:p>
            <a:pPr lvl="1">
              <a:buFontTx/>
              <a:buChar char="-"/>
            </a:pPr>
            <a:r>
              <a:rPr lang="en-US" sz="1600" b="1" dirty="0"/>
              <a:t>Post-RAS assessment until mid-2020</a:t>
            </a:r>
          </a:p>
          <a:p>
            <a:pPr lvl="1">
              <a:buFontTx/>
              <a:buChar char="-"/>
            </a:pPr>
            <a:r>
              <a:rPr lang="en-US" sz="1600" dirty="0"/>
              <a:t>Prevalence of molecular markers for AS resistance pre- and post-RAS until mid-2020</a:t>
            </a:r>
          </a:p>
        </p:txBody>
      </p:sp>
    </p:spTree>
    <p:extLst>
      <p:ext uri="{BB962C8B-B14F-4D97-AF65-F5344CB8AC3E}">
        <p14:creationId xmlns:p14="http://schemas.microsoft.com/office/powerpoint/2010/main" val="334453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3316"/>
            <a:ext cx="8426129" cy="270273"/>
          </a:xfrm>
        </p:spPr>
        <p:txBody>
          <a:bodyPr/>
          <a:lstStyle/>
          <a:p>
            <a:pPr eaLnBrk="1" hangingPunct="1"/>
            <a:r>
              <a:rPr lang="en-GB" altLang="de-DE" dirty="0"/>
              <a:t>Severe malaria – a medical emergency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sz="quarter" idx="10"/>
          </p:nvPr>
        </p:nvSpPr>
        <p:spPr>
          <a:xfrm>
            <a:off x="323529" y="1275160"/>
            <a:ext cx="8456938" cy="3321844"/>
          </a:xfrm>
        </p:spPr>
        <p:txBody>
          <a:bodyPr/>
          <a:lstStyle/>
          <a:p>
            <a:pPr marL="0" indent="0" defTabSz="180975">
              <a:spcBef>
                <a:spcPct val="20000"/>
              </a:spcBef>
              <a:spcAft>
                <a:spcPts val="600"/>
              </a:spcAft>
              <a:tabLst>
                <a:tab pos="4754563" algn="l"/>
              </a:tabLst>
              <a:defRPr/>
            </a:pPr>
            <a:r>
              <a:rPr lang="en-GB" sz="2800" dirty="0">
                <a:solidFill>
                  <a:srgbClr val="BF32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445’000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malaria deaths in 2016	</a:t>
            </a:r>
            <a:r>
              <a:rPr lang="de-CH" sz="2800" dirty="0">
                <a:solidFill>
                  <a:srgbClr val="C00000"/>
                </a:solidFill>
              </a:rPr>
              <a:t>80%</a:t>
            </a:r>
            <a:r>
              <a:rPr lang="de-CH" sz="2400" dirty="0">
                <a:solidFill>
                  <a:srgbClr val="C00000"/>
                </a:solidFill>
              </a:rPr>
              <a:t> </a:t>
            </a:r>
            <a:r>
              <a:rPr lang="de-CH" sz="1600" dirty="0"/>
              <a:t>in </a:t>
            </a:r>
            <a:r>
              <a:rPr lang="de-CH" sz="1600" b="1" dirty="0"/>
              <a:t>15 countries</a:t>
            </a:r>
          </a:p>
          <a:p>
            <a:pPr marL="0" indent="0" defTabSz="180975">
              <a:spcBef>
                <a:spcPct val="20000"/>
              </a:spcBef>
              <a:spcAft>
                <a:spcPts val="600"/>
              </a:spcAft>
              <a:tabLst>
                <a:tab pos="4754563" algn="l"/>
              </a:tabLst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ts val="600"/>
              </a:spcAft>
              <a:tabLst>
                <a:tab pos="4754563" algn="l"/>
              </a:tabLst>
              <a:defRPr/>
            </a:pPr>
            <a:endParaRPr lang="en-GB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ts val="600"/>
              </a:spcAft>
              <a:tabLst>
                <a:tab pos="4754563" algn="l"/>
              </a:tabLst>
              <a:defRPr/>
            </a:pPr>
            <a:endParaRPr lang="en-GB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World Malaria Report 2017, WHO</a:t>
            </a:r>
            <a:endParaRPr lang="en-GB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80975">
              <a:spcBef>
                <a:spcPct val="20000"/>
              </a:spcBef>
              <a:spcAft>
                <a:spcPct val="0"/>
              </a:spcAft>
              <a:tabLst>
                <a:tab pos="4754563" algn="l"/>
              </a:tabLst>
              <a:defRPr/>
            </a:pPr>
            <a:endParaRPr lang="en-GB" sz="1050" dirty="0">
              <a:solidFill>
                <a:srgbClr val="BF32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1670"/>
            <a:ext cx="4248472" cy="22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04048" y="1851670"/>
            <a:ext cx="3960440" cy="2232248"/>
            <a:chOff x="3923928" y="2271108"/>
            <a:chExt cx="4896221" cy="28860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1" r="64053" b="16620"/>
            <a:stretch/>
          </p:blipFill>
          <p:spPr bwMode="auto">
            <a:xfrm>
              <a:off x="3923928" y="2271108"/>
              <a:ext cx="2066330" cy="274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19"/>
            <a:stretch/>
          </p:blipFill>
          <p:spPr bwMode="auto">
            <a:xfrm>
              <a:off x="5938886" y="2271109"/>
              <a:ext cx="2881263" cy="288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*The CARAMAL Project consortium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63" y="1355201"/>
            <a:ext cx="570134" cy="68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68" y="1439105"/>
            <a:ext cx="1201898" cy="484573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68" y="1329231"/>
            <a:ext cx="1478112" cy="688567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C:\Users\hetzel\Documents\1 Work\Graphics &amp; logos\unicef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91548"/>
            <a:ext cx="1596406" cy="47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I:\logos\Mak logo revised.png"/>
          <p:cNvPicPr>
            <a:picLocks noChangeAspect="1"/>
          </p:cNvPicPr>
          <p:nvPr/>
        </p:nvPicPr>
        <p:blipFill rotWithShape="1">
          <a:blip r:embed="rId6" cstate="print"/>
          <a:srcRect b="10965"/>
          <a:stretch/>
        </p:blipFill>
        <p:spPr bwMode="auto">
          <a:xfrm>
            <a:off x="5094243" y="3174436"/>
            <a:ext cx="910678" cy="689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C:\Users\hetzel\Documents\1 Work\Graphics &amp; logos\Unitaid_Organization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14058" r="5011" b="14592"/>
          <a:stretch/>
        </p:blipFill>
        <p:spPr bwMode="auto">
          <a:xfrm>
            <a:off x="2627784" y="4376890"/>
            <a:ext cx="1590722" cy="52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Bildergebnis für logo who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1438" r="8400" b="18228"/>
          <a:stretch/>
        </p:blipFill>
        <p:spPr bwMode="auto">
          <a:xfrm>
            <a:off x="6897037" y="3221479"/>
            <a:ext cx="1654862" cy="557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22861" y="1988005"/>
            <a:ext cx="21609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Mila </a:t>
            </a:r>
            <a:r>
              <a:rPr lang="en-GB" sz="1400" dirty="0" err="1"/>
              <a:t>Nepomnyashchiy</a:t>
            </a:r>
            <a:r>
              <a:rPr lang="en-GB" sz="1400" dirty="0"/>
              <a:t>, </a:t>
            </a:r>
            <a:r>
              <a:rPr lang="en-GB" sz="1400" dirty="0" err="1"/>
              <a:t>Sumedh</a:t>
            </a:r>
            <a:r>
              <a:rPr lang="en-GB" sz="1400" dirty="0"/>
              <a:t> </a:t>
            </a:r>
            <a:r>
              <a:rPr lang="en-GB" sz="1400" dirty="0" err="1"/>
              <a:t>Ramachandra</a:t>
            </a:r>
            <a:r>
              <a:rPr lang="en-GB" sz="1400" dirty="0"/>
              <a:t>, Rebecca Goldstein, Jessica Fast, </a:t>
            </a:r>
            <a:r>
              <a:rPr lang="en-GB" sz="1400" dirty="0" err="1"/>
              <a:t>Thedoor</a:t>
            </a:r>
            <a:r>
              <a:rPr lang="en-GB" sz="1400" dirty="0"/>
              <a:t> </a:t>
            </a:r>
            <a:r>
              <a:rPr lang="en-GB" sz="1400" dirty="0" err="1"/>
              <a:t>Visser</a:t>
            </a:r>
            <a:r>
              <a:rPr lang="en-GB" sz="1400" dirty="0"/>
              <a:t>, Anita </a:t>
            </a:r>
            <a:r>
              <a:rPr lang="en-GB" sz="1400" dirty="0" err="1"/>
              <a:t>Mbadiwe</a:t>
            </a:r>
            <a:r>
              <a:rPr lang="en-GB" sz="1400" dirty="0"/>
              <a:t>, Justin Cohen &amp; CHAI country teams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26130" y="1923678"/>
            <a:ext cx="1960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Christian </a:t>
            </a:r>
            <a:r>
              <a:rPr lang="en-GB" sz="1400" dirty="0" err="1"/>
              <a:t>Burri</a:t>
            </a:r>
            <a:r>
              <a:rPr lang="en-GB" sz="1400" dirty="0"/>
              <a:t>, Christian </a:t>
            </a:r>
            <a:r>
              <a:rPr lang="en-GB" sz="1400" dirty="0" err="1"/>
              <a:t>Lengeler</a:t>
            </a:r>
            <a:r>
              <a:rPr lang="en-GB" sz="1400" dirty="0"/>
              <a:t>, Manuel Hetzel, </a:t>
            </a:r>
            <a:r>
              <a:rPr lang="en-GB" sz="1400" dirty="0" err="1"/>
              <a:t>Aita</a:t>
            </a:r>
            <a:r>
              <a:rPr lang="en-GB" sz="1400" dirty="0"/>
              <a:t> </a:t>
            </a:r>
            <a:r>
              <a:rPr lang="en-GB" sz="1400" dirty="0" err="1"/>
              <a:t>Signorell</a:t>
            </a:r>
            <a:r>
              <a:rPr lang="en-GB" sz="1400" dirty="0"/>
              <a:t>, </a:t>
            </a:r>
            <a:r>
              <a:rPr lang="en-GB" sz="1400" dirty="0" err="1"/>
              <a:t>Nadja</a:t>
            </a:r>
            <a:r>
              <a:rPr lang="en-GB" sz="1400" dirty="0"/>
              <a:t> </a:t>
            </a:r>
            <a:r>
              <a:rPr lang="en-GB" sz="1400" dirty="0" err="1"/>
              <a:t>Cereghetti</a:t>
            </a:r>
            <a:r>
              <a:rPr lang="en-GB" sz="1400" dirty="0"/>
              <a:t>, Nina Brunner, Tom Smith, Aurelio Di Pasquale, Katya </a:t>
            </a:r>
            <a:r>
              <a:rPr lang="en-GB" sz="1400" dirty="0" err="1"/>
              <a:t>Galactionova</a:t>
            </a:r>
            <a:r>
              <a:rPr lang="en-GB" sz="1400" dirty="0"/>
              <a:t>, Nicole </a:t>
            </a:r>
            <a:r>
              <a:rPr lang="en-GB" sz="1400" dirty="0" err="1"/>
              <a:t>Humbert</a:t>
            </a:r>
            <a:endParaRPr lang="en-GB" sz="1400" dirty="0"/>
          </a:p>
        </p:txBody>
      </p:sp>
      <p:sp>
        <p:nvSpPr>
          <p:cNvPr id="24" name="Rectangle 23"/>
          <p:cNvSpPr/>
          <p:nvPr/>
        </p:nvSpPr>
        <p:spPr>
          <a:xfrm>
            <a:off x="331618" y="4137342"/>
            <a:ext cx="17842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/>
              <a:t>Valentina</a:t>
            </a:r>
            <a:r>
              <a:rPr lang="en-GB" sz="1400" dirty="0"/>
              <a:t> </a:t>
            </a:r>
            <a:r>
              <a:rPr lang="en-GB" sz="1400" dirty="0" err="1"/>
              <a:t>Buj</a:t>
            </a:r>
            <a:r>
              <a:rPr lang="en-GB" sz="1400" dirty="0"/>
              <a:t> &amp; UNICEF country teams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96538" y="2121118"/>
            <a:ext cx="16917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Antoinette </a:t>
            </a:r>
            <a:r>
              <a:rPr lang="en-GB" sz="1400" dirty="0" err="1"/>
              <a:t>Tshefu</a:t>
            </a:r>
            <a:r>
              <a:rPr lang="en-GB" sz="1400" dirty="0"/>
              <a:t>, Jean </a:t>
            </a:r>
            <a:r>
              <a:rPr lang="en-GB" sz="1400" dirty="0" err="1"/>
              <a:t>Okitawutshu</a:t>
            </a:r>
            <a:r>
              <a:rPr lang="en-GB" sz="1400" dirty="0"/>
              <a:t> &amp; team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76256" y="1995686"/>
            <a:ext cx="1824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Elizabeth </a:t>
            </a:r>
            <a:r>
              <a:rPr lang="en-GB" sz="1400" dirty="0" err="1"/>
              <a:t>Omoluabi</a:t>
            </a:r>
            <a:r>
              <a:rPr lang="en-GB" sz="1400" dirty="0"/>
              <a:t>, </a:t>
            </a:r>
            <a:r>
              <a:rPr lang="en-GB" sz="1400" dirty="0" err="1"/>
              <a:t>Babatunde</a:t>
            </a:r>
            <a:r>
              <a:rPr lang="en-GB" sz="1400" dirty="0"/>
              <a:t> </a:t>
            </a:r>
            <a:r>
              <a:rPr lang="en-GB" sz="1400" dirty="0" err="1"/>
              <a:t>Akano</a:t>
            </a:r>
            <a:r>
              <a:rPr lang="en-GB" sz="1400" dirty="0"/>
              <a:t>, </a:t>
            </a:r>
            <a:r>
              <a:rPr lang="en-GB" sz="1400" dirty="0" err="1"/>
              <a:t>Ocheche</a:t>
            </a:r>
            <a:r>
              <a:rPr lang="en-GB" sz="1400" dirty="0"/>
              <a:t> Yusuf &amp; team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32040" y="3939902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Phyllis </a:t>
            </a:r>
            <a:r>
              <a:rPr lang="en-GB" sz="1400" dirty="0" err="1"/>
              <a:t>Awor</a:t>
            </a:r>
            <a:r>
              <a:rPr lang="en-GB" sz="1400" dirty="0"/>
              <a:t>, </a:t>
            </a:r>
          </a:p>
          <a:p>
            <a:r>
              <a:rPr lang="en-GB" sz="1400" dirty="0" err="1"/>
              <a:t>Prossy</a:t>
            </a:r>
            <a:r>
              <a:rPr lang="en-GB" sz="1400" dirty="0"/>
              <a:t> </a:t>
            </a:r>
            <a:r>
              <a:rPr lang="en-GB" sz="1400" dirty="0" err="1"/>
              <a:t>Athieno</a:t>
            </a:r>
            <a:r>
              <a:rPr lang="en-GB" sz="1400" dirty="0"/>
              <a:t> </a:t>
            </a:r>
          </a:p>
          <a:p>
            <a:r>
              <a:rPr lang="en-GB" sz="1400" dirty="0"/>
              <a:t>&amp; team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76948" y="3795886"/>
            <a:ext cx="1723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Pascal </a:t>
            </a:r>
            <a:r>
              <a:rPr lang="en-GB" sz="1400" dirty="0" err="1"/>
              <a:t>Ringwald</a:t>
            </a:r>
            <a:r>
              <a:rPr lang="en-GB" sz="1400" dirty="0"/>
              <a:t>, Silvia </a:t>
            </a:r>
            <a:r>
              <a:rPr lang="en-GB" sz="1400" dirty="0" err="1"/>
              <a:t>Schwarte</a:t>
            </a:r>
            <a:endParaRPr lang="en-GB" sz="1400" dirty="0"/>
          </a:p>
          <a:p>
            <a:r>
              <a:rPr lang="en-GB" sz="1400" dirty="0"/>
              <a:t>&amp; team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73782" y="4069113"/>
            <a:ext cx="1782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With funding from:</a:t>
            </a:r>
          </a:p>
        </p:txBody>
      </p:sp>
      <p:pic>
        <p:nvPicPr>
          <p:cNvPr id="32" name="Picture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177"/>
          <a:stretch/>
        </p:blipFill>
        <p:spPr bwMode="auto">
          <a:xfrm>
            <a:off x="2843808" y="1296593"/>
            <a:ext cx="1620000" cy="61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8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malaria – unknowns </a:t>
            </a:r>
          </a:p>
        </p:txBody>
      </p:sp>
      <p:pic>
        <p:nvPicPr>
          <p:cNvPr id="4" name="Picture 2" descr="Schema of adult Anopheles seen from above, and from the side to show typical resting position)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278" r="42014"/>
          <a:stretch/>
        </p:blipFill>
        <p:spPr bwMode="auto">
          <a:xfrm>
            <a:off x="2106717" y="1296879"/>
            <a:ext cx="714859" cy="6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857472"/>
            <a:ext cx="8928991" cy="400110"/>
          </a:xfrm>
          <a:prstGeom prst="rect">
            <a:avLst/>
          </a:prstGeom>
          <a:solidFill>
            <a:srgbClr val="BF3227">
              <a:alpha val="45000"/>
            </a:srgb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0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	       Infection    </a:t>
            </a:r>
            <a:r>
              <a:rPr lang="fr-CH" sz="20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    </a:t>
            </a:r>
            <a:r>
              <a:rPr lang="fr-CH" sz="2000" kern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mild</a:t>
            </a:r>
            <a:r>
              <a:rPr lang="fr-CH" sz="20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CH" sz="2000" kern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disease</a:t>
            </a:r>
            <a:r>
              <a:rPr lang="fr-CH" sz="20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       </a:t>
            </a:r>
            <a:r>
              <a:rPr lang="fr-CH" sz="2000" kern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severe</a:t>
            </a:r>
            <a:r>
              <a:rPr lang="fr-CH" sz="20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CH" sz="2000" kern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disease</a:t>
            </a:r>
            <a:r>
              <a:rPr lang="fr-CH" sz="2000" kern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       </a:t>
            </a:r>
            <a:r>
              <a:rPr lang="fr-CH" sz="2000" kern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death</a:t>
            </a:r>
            <a:endParaRPr lang="fr-CH" sz="2000" kern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9778740">
            <a:off x="4527463" y="1652391"/>
            <a:ext cx="1641475" cy="553998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fr-CH" b="1" kern="0" dirty="0" err="1"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Moderately</a:t>
            </a:r>
            <a:r>
              <a:rPr lang="fr-CH" b="1" kern="0" dirty="0"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fr-CH" b="1" kern="0" dirty="0" err="1"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severe</a:t>
            </a:r>
            <a:r>
              <a:rPr lang="fr-CH" b="1" kern="0" dirty="0"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lang="fr-CH" b="1" kern="0" dirty="0" err="1"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disease</a:t>
            </a:r>
            <a:endParaRPr lang="en-GB" dirty="0"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583174"/>
            <a:ext cx="62436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+mn-ea"/>
              </a:rPr>
              <a:t>Incidence of severe malaria, esp. in remote communities 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+mn-ea"/>
              </a:rPr>
              <a:t>Predictive symptoms and danger signs, risk factors, probabilities of disease progression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+mn-ea"/>
              </a:rPr>
              <a:t>Case fatality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+mn-ea"/>
              </a:rPr>
              <a:t>Treatment seeking behavior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+mn-ea"/>
              </a:rPr>
              <a:t>Availability, quality and uptake of different treatment options	</a:t>
            </a:r>
          </a:p>
        </p:txBody>
      </p:sp>
      <p:pic>
        <p:nvPicPr>
          <p:cNvPr id="8" name="Picture 2" descr="Bildergebnis für question mark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56" y="301265"/>
            <a:ext cx="696085" cy="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ildergebnis für logo who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1438" r="8400" b="20847"/>
          <a:stretch/>
        </p:blipFill>
        <p:spPr bwMode="auto">
          <a:xfrm>
            <a:off x="132799" y="1881448"/>
            <a:ext cx="1145833" cy="35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444208" y="2643758"/>
            <a:ext cx="175790" cy="11896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2240" y="2823064"/>
            <a:ext cx="2304255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Especially at community/peripheral level</a:t>
            </a:r>
          </a:p>
        </p:txBody>
      </p:sp>
    </p:spTree>
    <p:extLst>
      <p:ext uri="{BB962C8B-B14F-4D97-AF65-F5344CB8AC3E}">
        <p14:creationId xmlns:p14="http://schemas.microsoft.com/office/powerpoint/2010/main" val="42138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malaria treatment – prevent death and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00050" indent="-400050">
              <a:buAutoNum type="romanLcParenR"/>
            </a:pPr>
            <a:r>
              <a:rPr lang="en-US" dirty="0"/>
              <a:t>parenteral artesunate for at least 24 hours, then </a:t>
            </a:r>
          </a:p>
          <a:p>
            <a:pPr marL="400050" indent="-400050">
              <a:buAutoNum type="romanLcParenR"/>
            </a:pPr>
            <a:r>
              <a:rPr lang="en-US" dirty="0"/>
              <a:t>full course of </a:t>
            </a:r>
            <a:r>
              <a:rPr lang="en-US" dirty="0" err="1"/>
              <a:t>artemisinin</a:t>
            </a:r>
            <a:r>
              <a:rPr lang="en-US" dirty="0"/>
              <a:t>-based combination therapy (ACT)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Where full treatment is not available:</a:t>
            </a:r>
          </a:p>
          <a:p>
            <a:r>
              <a:rPr lang="en-US" b="1" dirty="0"/>
              <a:t>Pre-referral treatment:</a:t>
            </a:r>
          </a:p>
          <a:p>
            <a:pPr>
              <a:buFontTx/>
              <a:buChar char="-"/>
            </a:pPr>
            <a:r>
              <a:rPr lang="en-US" dirty="0"/>
              <a:t>Single dose of </a:t>
            </a:r>
            <a:r>
              <a:rPr lang="en-US" dirty="0" err="1"/>
              <a:t>i.m</a:t>
            </a:r>
            <a:r>
              <a:rPr lang="en-US" dirty="0"/>
              <a:t>. artesunate, immediate referral</a:t>
            </a:r>
          </a:p>
          <a:p>
            <a:pPr marL="0" indent="0"/>
            <a:r>
              <a:rPr lang="en-US" dirty="0"/>
              <a:t>or</a:t>
            </a:r>
          </a:p>
          <a:p>
            <a:pPr>
              <a:buFontTx/>
              <a:buChar char="-"/>
            </a:pPr>
            <a:r>
              <a:rPr lang="de-CH" dirty="0"/>
              <a:t>Single dose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b="1" dirty="0" err="1"/>
              <a:t>rectal</a:t>
            </a:r>
            <a:r>
              <a:rPr lang="de-CH" b="1" dirty="0"/>
              <a:t> artesunate (RAS)</a:t>
            </a:r>
            <a:r>
              <a:rPr lang="de-CH" dirty="0"/>
              <a:t>, immediate </a:t>
            </a:r>
            <a:r>
              <a:rPr lang="de-CH" dirty="0" err="1"/>
              <a:t>referral</a:t>
            </a:r>
            <a:r>
              <a:rPr lang="de-CH" dirty="0"/>
              <a:t> (</a:t>
            </a:r>
            <a:r>
              <a:rPr lang="de-CH" u="sng" dirty="0" err="1"/>
              <a:t>age</a:t>
            </a:r>
            <a:r>
              <a:rPr lang="de-CH" u="sng" dirty="0"/>
              <a:t> &lt;6 </a:t>
            </a:r>
            <a:r>
              <a:rPr lang="de-CH" u="sng" dirty="0" err="1"/>
              <a:t>years</a:t>
            </a:r>
            <a:r>
              <a:rPr lang="de-CH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31589"/>
            <a:ext cx="1296144" cy="210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06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artesunate (RAS) in health system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RAS was shown to reduce death and permanent disability in patients &lt;6 years who take longer than 6 hours until reaching referral facility (Gomes et al 2009)</a:t>
            </a:r>
          </a:p>
          <a:p>
            <a:pPr lvl="1">
              <a:buFontTx/>
              <a:buChar char="-"/>
            </a:pPr>
            <a:r>
              <a:rPr lang="en-US" dirty="0"/>
              <a:t>In Zambia, introduction of RAS and strengthened referral was followed by decreased case fatality at health facilities (</a:t>
            </a:r>
            <a:r>
              <a:rPr lang="en-US" dirty="0" err="1"/>
              <a:t>MAMaZ</a:t>
            </a:r>
            <a:r>
              <a:rPr lang="en-US" dirty="0"/>
              <a:t> Against Malaria)</a:t>
            </a:r>
          </a:p>
          <a:p>
            <a:pPr marL="0" lvl="1" indent="0">
              <a:buNone/>
            </a:pPr>
            <a:r>
              <a:rPr lang="en-US" b="1" dirty="0"/>
              <a:t>Implementation model requires/assumes (i) functioning community case management system, (ii) linear functioning referral system, and (iii) adequate post-referral care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To date, no large-scale evaluation of the health impact and health systems effect of routine introduction of pre-referral RAS in real-world setting.</a:t>
            </a:r>
          </a:p>
        </p:txBody>
      </p:sp>
    </p:spTree>
    <p:extLst>
      <p:ext uri="{BB962C8B-B14F-4D97-AF65-F5344CB8AC3E}">
        <p14:creationId xmlns:p14="http://schemas.microsoft.com/office/powerpoint/2010/main" val="146888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etzel\Pictures\2017-08 Uganda\IMG_20170928_1342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" t="8058" r="-4" b="21059"/>
          <a:stretch/>
        </p:blipFill>
        <p:spPr bwMode="auto">
          <a:xfrm>
            <a:off x="150830" y="1221582"/>
            <a:ext cx="8832915" cy="353145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04348" y="4840002"/>
            <a:ext cx="1080120" cy="273844"/>
          </a:xfrm>
          <a:prstGeom prst="rect">
            <a:avLst/>
          </a:prstGeom>
        </p:spPr>
        <p:txBody>
          <a:bodyPr/>
          <a:lstStyle/>
          <a:p>
            <a:fld id="{1C7CA81B-1AAF-4D87-8F9B-E96CD65CE93F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+mj-lt"/>
              </a:rPr>
              <a:pPr/>
              <a:t>6</a:t>
            </a:fld>
            <a:endParaRPr lang="en-GB" dirty="0">
              <a:solidFill>
                <a:srgbClr val="000000">
                  <a:tint val="75000"/>
                </a:srgb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35896" y="2519050"/>
            <a:ext cx="217369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CH" sz="1600" b="1" dirty="0" err="1"/>
              <a:t>Children</a:t>
            </a:r>
            <a:r>
              <a:rPr lang="fr-CH" sz="1600" b="1" dirty="0"/>
              <a:t> &lt; 5 </a:t>
            </a:r>
            <a:r>
              <a:rPr lang="fr-CH" sz="1600" b="1" dirty="0" err="1"/>
              <a:t>years</a:t>
            </a:r>
            <a:r>
              <a:rPr lang="fr-CH" sz="1600" b="1" dirty="0"/>
              <a:t> </a:t>
            </a:r>
            <a:r>
              <a:rPr lang="fr-CH" sz="1600" b="1" dirty="0" err="1"/>
              <a:t>with</a:t>
            </a:r>
            <a:r>
              <a:rPr lang="fr-CH" sz="1600" b="1" dirty="0"/>
              <a:t> </a:t>
            </a:r>
            <a:r>
              <a:rPr lang="fr-CH" sz="1600" b="1" dirty="0" err="1"/>
              <a:t>severe</a:t>
            </a:r>
            <a:r>
              <a:rPr lang="fr-CH" sz="1600" b="1" dirty="0"/>
              <a:t> </a:t>
            </a:r>
            <a:r>
              <a:rPr lang="fr-CH" sz="1600" b="1" dirty="0" err="1"/>
              <a:t>fever</a:t>
            </a:r>
            <a:endParaRPr lang="fr-CH" sz="1600" b="1" dirty="0"/>
          </a:p>
        </p:txBody>
      </p:sp>
      <p:pic>
        <p:nvPicPr>
          <p:cNvPr id="13" name="Picture 3" descr="C:\Users\lengeler\Documents\9 PICTURES WORK\William Daniels\William Daniels 4 Women with sich child Sierr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92405"/>
            <a:ext cx="2162532" cy="122278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16216" y="3705876"/>
            <a:ext cx="2162532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CH" sz="1600" b="1" dirty="0" err="1"/>
              <a:t>Referral</a:t>
            </a:r>
            <a:r>
              <a:rPr lang="fr-CH" sz="1600" b="1" dirty="0"/>
              <a:t> </a:t>
            </a:r>
            <a:r>
              <a:rPr lang="fr-CH" sz="1600" b="1" dirty="0" err="1"/>
              <a:t>health</a:t>
            </a:r>
            <a:r>
              <a:rPr lang="fr-CH" sz="1600" b="1" dirty="0"/>
              <a:t> </a:t>
            </a:r>
            <a:r>
              <a:rPr lang="fr-CH" sz="1600" b="1" dirty="0" err="1"/>
              <a:t>facility</a:t>
            </a:r>
            <a:r>
              <a:rPr lang="fr-CH" sz="1600" b="1" dirty="0"/>
              <a:t>, </a:t>
            </a:r>
            <a:r>
              <a:rPr lang="fr-CH" sz="1600" b="1" dirty="0" err="1"/>
              <a:t>treatment</a:t>
            </a:r>
            <a:r>
              <a:rPr lang="fr-CH" sz="1600" b="1" dirty="0"/>
              <a:t> of </a:t>
            </a:r>
            <a:r>
              <a:rPr lang="fr-CH" sz="1600" b="1" dirty="0" err="1"/>
              <a:t>severe</a:t>
            </a:r>
            <a:r>
              <a:rPr lang="fr-CH" sz="1600" b="1" dirty="0"/>
              <a:t> malaria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2" y="1275607"/>
            <a:ext cx="324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Remote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rural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environment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high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malaria transmission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6034" y="4151863"/>
            <a:ext cx="254010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err="1"/>
              <a:t>Pre-referral</a:t>
            </a:r>
            <a:r>
              <a:rPr lang="fr-CH" sz="1600" b="1" dirty="0"/>
              <a:t> RAS </a:t>
            </a:r>
          </a:p>
          <a:p>
            <a:pPr algn="ctr"/>
            <a:r>
              <a:rPr lang="fr-CH" sz="1600" b="1" dirty="0"/>
              <a:t>and </a:t>
            </a:r>
            <a:r>
              <a:rPr lang="fr-CH" sz="1600" b="1" dirty="0" err="1"/>
              <a:t>referral</a:t>
            </a:r>
            <a:endParaRPr lang="fr-CH" sz="1600" b="1" dirty="0"/>
          </a:p>
        </p:txBody>
      </p:sp>
      <p:sp>
        <p:nvSpPr>
          <p:cNvPr id="23" name="Freeform 22"/>
          <p:cNvSpPr/>
          <p:nvPr/>
        </p:nvSpPr>
        <p:spPr>
          <a:xfrm>
            <a:off x="2809188" y="2000840"/>
            <a:ext cx="914400" cy="205033"/>
          </a:xfrm>
          <a:custGeom>
            <a:avLst/>
            <a:gdLst>
              <a:gd name="connsiteX0" fmla="*/ 914400 w 914400"/>
              <a:gd name="connsiteY0" fmla="*/ 0 h 273377"/>
              <a:gd name="connsiteX1" fmla="*/ 395925 w 914400"/>
              <a:gd name="connsiteY1" fmla="*/ 131975 h 273377"/>
              <a:gd name="connsiteX2" fmla="*/ 0 w 914400"/>
              <a:gd name="connsiteY2" fmla="*/ 273377 h 2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73377">
                <a:moveTo>
                  <a:pt x="914400" y="0"/>
                </a:moveTo>
                <a:cubicBezTo>
                  <a:pt x="731362" y="43206"/>
                  <a:pt x="548325" y="86412"/>
                  <a:pt x="395925" y="131975"/>
                </a:cubicBezTo>
                <a:cubicBezTo>
                  <a:pt x="243525" y="177538"/>
                  <a:pt x="121762" y="225457"/>
                  <a:pt x="0" y="273377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 descr="Family K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7" y="1338223"/>
            <a:ext cx="2173697" cy="11174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hetzel\Documents\1 Work\Graphics &amp; logos\unicef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6" y="4260077"/>
            <a:ext cx="1162235" cy="261849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24" name="Freeform 23"/>
          <p:cNvSpPr/>
          <p:nvPr/>
        </p:nvSpPr>
        <p:spPr>
          <a:xfrm>
            <a:off x="1687225" y="3103775"/>
            <a:ext cx="4760710" cy="759366"/>
          </a:xfrm>
          <a:custGeom>
            <a:avLst/>
            <a:gdLst>
              <a:gd name="connsiteX0" fmla="*/ 106809 w 4848491"/>
              <a:gd name="connsiteY0" fmla="*/ 0 h 1015008"/>
              <a:gd name="connsiteX1" fmla="*/ 436747 w 4848491"/>
              <a:gd name="connsiteY1" fmla="*/ 838986 h 1015008"/>
              <a:gd name="connsiteX2" fmla="*/ 3604153 w 4848491"/>
              <a:gd name="connsiteY2" fmla="*/ 1008668 h 1015008"/>
              <a:gd name="connsiteX3" fmla="*/ 4848491 w 4848491"/>
              <a:gd name="connsiteY3" fmla="*/ 716437 h 1015008"/>
              <a:gd name="connsiteX0" fmla="*/ 19028 w 4760710"/>
              <a:gd name="connsiteY0" fmla="*/ 0 h 1012488"/>
              <a:gd name="connsiteX1" fmla="*/ 999415 w 4760710"/>
              <a:gd name="connsiteY1" fmla="*/ 820133 h 1012488"/>
              <a:gd name="connsiteX2" fmla="*/ 3516372 w 4760710"/>
              <a:gd name="connsiteY2" fmla="*/ 1008668 h 1012488"/>
              <a:gd name="connsiteX3" fmla="*/ 4760710 w 4760710"/>
              <a:gd name="connsiteY3" fmla="*/ 716437 h 101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710" h="1012488">
                <a:moveTo>
                  <a:pt x="19028" y="0"/>
                </a:moveTo>
                <a:cubicBezTo>
                  <a:pt x="-107449" y="335437"/>
                  <a:pt x="416524" y="652022"/>
                  <a:pt x="999415" y="820133"/>
                </a:cubicBezTo>
                <a:cubicBezTo>
                  <a:pt x="1582306" y="988244"/>
                  <a:pt x="2889489" y="1025951"/>
                  <a:pt x="3516372" y="1008668"/>
                </a:cubicBezTo>
                <a:cubicBezTo>
                  <a:pt x="4143255" y="991385"/>
                  <a:pt x="4506186" y="852340"/>
                  <a:pt x="4760710" y="716437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2674"/>
            <a:ext cx="2173698" cy="12471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3287541"/>
            <a:ext cx="217369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CH" sz="1600" b="1" dirty="0" err="1"/>
              <a:t>Community</a:t>
            </a:r>
            <a:r>
              <a:rPr lang="fr-CH" sz="1600" b="1" dirty="0"/>
              <a:t> </a:t>
            </a:r>
            <a:r>
              <a:rPr lang="fr-CH" sz="1600" b="1" dirty="0" err="1"/>
              <a:t>health</a:t>
            </a:r>
            <a:r>
              <a:rPr lang="fr-CH" sz="1600" b="1" dirty="0"/>
              <a:t> </a:t>
            </a:r>
            <a:r>
              <a:rPr lang="fr-CH" sz="1600" b="1" dirty="0" err="1"/>
              <a:t>worker</a:t>
            </a:r>
            <a:r>
              <a:rPr lang="fr-CH" sz="1600" b="1" dirty="0"/>
              <a:t> </a:t>
            </a:r>
            <a:r>
              <a:rPr lang="fr-CH" sz="1600" b="1" dirty="0" err="1"/>
              <a:t>practicing</a:t>
            </a:r>
            <a:r>
              <a:rPr lang="fr-CH" sz="1600" b="1" dirty="0"/>
              <a:t> iCCM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3928" y="3721990"/>
            <a:ext cx="120431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err="1"/>
              <a:t>Referral</a:t>
            </a:r>
            <a:endParaRPr lang="fr-CH" sz="16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034" y="3219822"/>
            <a:ext cx="2540102" cy="8635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1" grpId="0" animBg="1"/>
      <p:bldP spid="23" grpId="0" animBg="1"/>
      <p:bldP spid="24" grpId="0" animBg="1"/>
      <p:bldP spid="1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ARAMAL:</a:t>
            </a:r>
            <a:r>
              <a:rPr lang="en-GB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0" cap="small" dirty="0">
                <a:latin typeface="Arial" panose="020B0604020202020204" pitchFamily="34" charset="0"/>
                <a:cs typeface="Arial" panose="020B0604020202020204" pitchFamily="34" charset="0"/>
              </a:rPr>
              <a:t>ommunity 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0" cap="small" dirty="0">
                <a:latin typeface="Arial" panose="020B0604020202020204" pitchFamily="34" charset="0"/>
                <a:cs typeface="Arial" panose="020B0604020202020204" pitchFamily="34" charset="0"/>
              </a:rPr>
              <a:t>ccess to 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b="0" cap="small" dirty="0">
                <a:latin typeface="Arial" panose="020B0604020202020204" pitchFamily="34" charset="0"/>
                <a:cs typeface="Arial" panose="020B0604020202020204" pitchFamily="34" charset="0"/>
              </a:rPr>
              <a:t>ectal 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0" cap="small" dirty="0">
                <a:latin typeface="Arial" panose="020B0604020202020204" pitchFamily="34" charset="0"/>
                <a:cs typeface="Arial" panose="020B0604020202020204" pitchFamily="34" charset="0"/>
              </a:rPr>
              <a:t>rtesunate for 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r>
              <a:rPr lang="en-GB" b="0" cap="small" dirty="0">
                <a:latin typeface="Arial" panose="020B0604020202020204" pitchFamily="34" charset="0"/>
                <a:cs typeface="Arial" panose="020B0604020202020204" pitchFamily="34" charset="0"/>
              </a:rPr>
              <a:t>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528" y="1275940"/>
            <a:ext cx="8514875" cy="3348038"/>
          </a:xfrm>
        </p:spPr>
        <p:txBody>
          <a:bodyPr/>
          <a:lstStyle/>
          <a:p>
            <a:pPr marL="628650" indent="-628650">
              <a:spcAft>
                <a:spcPts val="600"/>
              </a:spcAft>
            </a:pPr>
            <a:r>
              <a:rPr lang="en-GB" sz="1500" b="1" dirty="0">
                <a:solidFill>
                  <a:srgbClr val="BF3227"/>
                </a:solidFill>
              </a:rPr>
              <a:t>Goal:</a:t>
            </a:r>
            <a:r>
              <a:rPr lang="en-GB" sz="1500" dirty="0">
                <a:solidFill>
                  <a:srgbClr val="BF3227"/>
                </a:solidFill>
              </a:rPr>
              <a:t> 	</a:t>
            </a:r>
            <a:r>
              <a:rPr lang="en-GB" sz="1500" dirty="0"/>
              <a:t>Contribute to </a:t>
            </a:r>
            <a:r>
              <a:rPr lang="en-GB" sz="1500" b="1" dirty="0"/>
              <a:t>reducing malaria mortality in children </a:t>
            </a:r>
            <a:r>
              <a:rPr lang="en-GB" sz="1500" dirty="0"/>
              <a:t>by improving the community management of suspected severe malaria</a:t>
            </a:r>
          </a:p>
          <a:p>
            <a:pPr marL="628650" indent="0">
              <a:spcAft>
                <a:spcPts val="600"/>
              </a:spcAft>
            </a:pPr>
            <a:r>
              <a:rPr lang="en-GB" sz="1500" dirty="0"/>
              <a:t>Advance the </a:t>
            </a:r>
            <a:r>
              <a:rPr lang="en-GB" sz="1500" b="1" dirty="0"/>
              <a:t>development of operational guidance</a:t>
            </a:r>
            <a:r>
              <a:rPr lang="en-GB" sz="1500" dirty="0"/>
              <a:t> for the scale-up of pre-referral RAS for severe malaria</a:t>
            </a:r>
          </a:p>
          <a:p>
            <a:pPr>
              <a:spcAft>
                <a:spcPts val="600"/>
              </a:spcAft>
            </a:pPr>
            <a:endParaRPr lang="de-CH" sz="1050" dirty="0">
              <a:solidFill>
                <a:srgbClr val="BF3227"/>
              </a:solidFill>
            </a:endParaRPr>
          </a:p>
          <a:p>
            <a:pPr>
              <a:spcAft>
                <a:spcPts val="600"/>
              </a:spcAft>
            </a:pPr>
            <a:r>
              <a:rPr lang="de-CH" sz="1500" b="1" dirty="0">
                <a:solidFill>
                  <a:srgbClr val="BF3227"/>
                </a:solidFill>
              </a:rPr>
              <a:t>Generation </a:t>
            </a:r>
            <a:r>
              <a:rPr lang="de-CH" sz="1500" b="1" dirty="0" err="1">
                <a:solidFill>
                  <a:srgbClr val="BF3227"/>
                </a:solidFill>
              </a:rPr>
              <a:t>of</a:t>
            </a:r>
            <a:r>
              <a:rPr lang="de-CH" sz="1500" b="1" dirty="0">
                <a:solidFill>
                  <a:srgbClr val="BF3227"/>
                </a:solidFill>
              </a:rPr>
              <a:t> </a:t>
            </a:r>
            <a:r>
              <a:rPr lang="de-CH" sz="1500" b="1" dirty="0" err="1">
                <a:solidFill>
                  <a:srgbClr val="BF3227"/>
                </a:solidFill>
              </a:rPr>
              <a:t>evidence</a:t>
            </a:r>
            <a:r>
              <a:rPr lang="de-CH" sz="1500" b="1" dirty="0">
                <a:solidFill>
                  <a:srgbClr val="BF3227"/>
                </a:solidFill>
              </a:rPr>
              <a:t>: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Minimal requirements</a:t>
            </a:r>
            <a:r>
              <a:rPr lang="en-US" sz="1500" dirty="0"/>
              <a:t> </a:t>
            </a:r>
            <a:r>
              <a:rPr lang="en-US" sz="1500" b="1" dirty="0"/>
              <a:t>to ensure that RAS is an effective part of the continuum of care</a:t>
            </a:r>
            <a:endParaRPr lang="en-US" sz="15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Unintended consequences</a:t>
            </a:r>
            <a:r>
              <a:rPr lang="en-US" sz="1500" dirty="0"/>
              <a:t> of scaled implementation; </a:t>
            </a:r>
            <a:r>
              <a:rPr lang="en-US" sz="1500" b="1" dirty="0"/>
              <a:t>use beyond recommended guidelines</a:t>
            </a:r>
            <a:r>
              <a:rPr lang="en-US" sz="1500" dirty="0"/>
              <a:t>?</a:t>
            </a:r>
            <a:endParaRPr lang="en-GB" sz="1500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dirty="0"/>
              <a:t>Impact on severe malaria case fatality </a:t>
            </a:r>
            <a:r>
              <a:rPr lang="en-GB" sz="1500" dirty="0"/>
              <a:t>under real-world conditions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b="1" dirty="0"/>
              <a:t>Costs and cost-effectiveness</a:t>
            </a:r>
            <a:r>
              <a:rPr lang="en-GB" sz="1500" dirty="0"/>
              <a:t> of scaling up RAS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25839"/>
            <a:ext cx="405374" cy="48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01" y="4467672"/>
            <a:ext cx="1005893" cy="405549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20" y="4458432"/>
            <a:ext cx="1050961" cy="489582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C:\Users\hetzel\Documents\1 Work\Graphics &amp; logos\unicef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66215"/>
            <a:ext cx="1362068" cy="4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5"/>
          <a:stretch/>
        </p:blipFill>
        <p:spPr bwMode="auto">
          <a:xfrm>
            <a:off x="1285386" y="4425838"/>
            <a:ext cx="1126374" cy="489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I:\logos\Mak logo revised.png"/>
          <p:cNvPicPr>
            <a:picLocks noChangeAspect="1"/>
          </p:cNvPicPr>
          <p:nvPr/>
        </p:nvPicPr>
        <p:blipFill rotWithShape="1">
          <a:blip r:embed="rId7" cstate="print"/>
          <a:srcRect b="10965"/>
          <a:stretch/>
        </p:blipFill>
        <p:spPr bwMode="auto">
          <a:xfrm>
            <a:off x="5672470" y="4425473"/>
            <a:ext cx="647506" cy="489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Bildergebnis für logo who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1438" r="8400" b="18228"/>
          <a:stretch/>
        </p:blipFill>
        <p:spPr bwMode="auto">
          <a:xfrm>
            <a:off x="6455059" y="4477610"/>
            <a:ext cx="1176633" cy="39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700295" y="4331474"/>
            <a:ext cx="1203036" cy="526533"/>
            <a:chOff x="7905468" y="4292061"/>
            <a:chExt cx="1203036" cy="526533"/>
          </a:xfrm>
        </p:grpSpPr>
        <p:pic>
          <p:nvPicPr>
            <p:cNvPr id="20" name="Picture 19" descr="C:\Users\hetzel\Documents\1 Work\Graphics &amp; logos\Unitaid_Organization_logo.pn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" t="14058" r="5011" b="14592"/>
            <a:stretch/>
          </p:blipFill>
          <p:spPr bwMode="auto">
            <a:xfrm>
              <a:off x="7905468" y="4446044"/>
              <a:ext cx="1131028" cy="372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8157603" y="4292061"/>
              <a:ext cx="95090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900" dirty="0">
                  <a:latin typeface="Arial Narrow" panose="020B0606020202030204" pitchFamily="34" charset="0"/>
                </a:rPr>
                <a:t>With funding from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23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987824" y="4164637"/>
            <a:ext cx="5688632" cy="36004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Post-RAS introduction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ARAMAL:</a:t>
            </a:r>
            <a:r>
              <a:rPr lang="en-GB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generation of evidence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23528" y="1275940"/>
            <a:ext cx="8426129" cy="18718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Before-and-after plausibility design (9 months baseline pre-RAS, 18 months with RAS)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Swiss TPH with local research partners (</a:t>
            </a:r>
            <a:r>
              <a:rPr lang="en-US" sz="1600" dirty="0" err="1">
                <a:latin typeface="+mj-lt"/>
              </a:rPr>
              <a:t>Makerere</a:t>
            </a:r>
            <a:r>
              <a:rPr lang="en-US" sz="1600" dirty="0">
                <a:latin typeface="+mj-lt"/>
              </a:rPr>
              <a:t> University School of Public Health, Kinshasa School of Public Health, </a:t>
            </a:r>
            <a:r>
              <a:rPr lang="en-US" sz="1600" dirty="0" err="1">
                <a:latin typeface="+mj-lt"/>
              </a:rPr>
              <a:t>Akena</a:t>
            </a:r>
            <a:r>
              <a:rPr lang="en-US" sz="1600" dirty="0">
                <a:latin typeface="+mj-lt"/>
              </a:rPr>
              <a:t> Associates)</a:t>
            </a:r>
            <a:endParaRPr lang="en-US" sz="1600" b="1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Aligned with RAS roll-out through established community-based health care providers (UNICEF &amp; local health authorities)</a:t>
            </a:r>
          </a:p>
        </p:txBody>
      </p:sp>
      <p:sp>
        <p:nvSpPr>
          <p:cNvPr id="2" name="Pentagon 1"/>
          <p:cNvSpPr/>
          <p:nvPr/>
        </p:nvSpPr>
        <p:spPr>
          <a:xfrm>
            <a:off x="467544" y="4164637"/>
            <a:ext cx="2736304" cy="36004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0757" y="3147814"/>
            <a:ext cx="244827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RAS + minimal supportive interventions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9992" y="3156525"/>
            <a:ext cx="244827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Additional supportive interventions</a:t>
            </a:r>
          </a:p>
        </p:txBody>
      </p:sp>
      <p:sp>
        <p:nvSpPr>
          <p:cNvPr id="11" name="Bent-Up Arrow 10"/>
          <p:cNvSpPr/>
          <p:nvPr/>
        </p:nvSpPr>
        <p:spPr>
          <a:xfrm rot="5400000">
            <a:off x="2983468" y="3736944"/>
            <a:ext cx="360040" cy="351329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>
            <a:off x="5656475" y="3736945"/>
            <a:ext cx="360040" cy="351329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/>
      <p:bldP spid="2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cap="sm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ARAMAL:</a:t>
            </a:r>
            <a:r>
              <a:rPr lang="en-GB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generation of evidence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06724153"/>
              </p:ext>
            </p:extLst>
          </p:nvPr>
        </p:nvGraphicFramePr>
        <p:xfrm>
          <a:off x="371763" y="1430671"/>
          <a:ext cx="8448709" cy="3364188"/>
        </p:xfrm>
        <a:graphic>
          <a:graphicData uri="http://schemas.openxmlformats.org/drawingml/2006/table">
            <a:tbl>
              <a:tblPr firstRow="1" firstCol="1" bandRow="1"/>
              <a:tblGrid>
                <a:gridCol w="1565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3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32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2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3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DRC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Nigeria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Uganda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Project area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Kenge</a:t>
                      </a: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Kingandu</a:t>
                      </a: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and </a:t>
                      </a:r>
                      <a:r>
                        <a:rPr lang="en-GB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Ipamu</a:t>
                      </a: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Health Zones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Adamawa State, </a:t>
                      </a:r>
                      <a:r>
                        <a:rPr lang="en-GB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Fufore</a:t>
                      </a: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, Mayo-</a:t>
                      </a:r>
                      <a:r>
                        <a:rPr lang="en-GB" sz="16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Belwa</a:t>
                      </a: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, Song LGAs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Apac, Kole and Oyam Districts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Population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619,000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689,000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992,000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2,300,000</a:t>
                      </a:r>
                      <a:endParaRPr lang="en-GB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Pop. &lt;5 years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112,000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212,000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176,000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500,000</a:t>
                      </a:r>
                      <a:endParaRPr lang="en-GB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3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6230" r="2492" b="2492"/>
          <a:stretch>
            <a:fillRect/>
          </a:stretch>
        </p:blipFill>
        <p:spPr bwMode="auto">
          <a:xfrm>
            <a:off x="2190253" y="1820302"/>
            <a:ext cx="1363663" cy="121126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" t="4674" r="4674" b="4674"/>
          <a:stretch>
            <a:fillRect/>
          </a:stretch>
        </p:blipFill>
        <p:spPr bwMode="auto">
          <a:xfrm>
            <a:off x="4148930" y="1820302"/>
            <a:ext cx="1363663" cy="121126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5933" r="2815" b="2815"/>
          <a:stretch>
            <a:fillRect/>
          </a:stretch>
        </p:blipFill>
        <p:spPr bwMode="auto">
          <a:xfrm>
            <a:off x="6088657" y="1820302"/>
            <a:ext cx="1363663" cy="121126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5606"/>
            <a:ext cx="1586863" cy="1584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1502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HVER" val="1.0"/>
  <p:tag name="TPHLANGUAGE" val="D"/>
</p:tagLst>
</file>

<file path=ppt/theme/theme1.xml><?xml version="1.0" encoding="utf-8"?>
<a:theme xmlns:a="http://schemas.openxmlformats.org/drawingml/2006/main" name="Swiss TPH ppt 16-9">
  <a:themeElements>
    <a:clrScheme name="Swiss-TPH-Theme-Colours">
      <a:dk1>
        <a:srgbClr val="000000"/>
      </a:dk1>
      <a:lt1>
        <a:srgbClr val="FFFFFF"/>
      </a:lt1>
      <a:dk2>
        <a:srgbClr val="E5E5D0"/>
      </a:dk2>
      <a:lt2>
        <a:srgbClr val="8E8A82"/>
      </a:lt2>
      <a:accent1>
        <a:srgbClr val="468AB2"/>
      </a:accent1>
      <a:accent2>
        <a:srgbClr val="BF3227"/>
      </a:accent2>
      <a:accent3>
        <a:srgbClr val="C69696"/>
      </a:accent3>
      <a:accent4>
        <a:srgbClr val="526B62"/>
      </a:accent4>
      <a:accent5>
        <a:srgbClr val="B2C654"/>
      </a:accent5>
      <a:accent6>
        <a:srgbClr val="EBD7A3"/>
      </a:accent6>
      <a:hlink>
        <a:srgbClr val="468AB2"/>
      </a:hlink>
      <a:folHlink>
        <a:srgbClr val="8E8A82"/>
      </a:folHlink>
    </a:clrScheme>
    <a:fontScheme name="Swiss-TPH-Theme-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Swiss TPH ppt 16-9</Template>
  <TotalTime>0</TotalTime>
  <Words>1300</Words>
  <Application>Microsoft Office PowerPoint</Application>
  <PresentationFormat>On-screen Show (16:9)</PresentationFormat>
  <Paragraphs>279</Paragraphs>
  <Slides>20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MS PGothic</vt:lpstr>
      <vt:lpstr>Times New Roman</vt:lpstr>
      <vt:lpstr>Wingdings</vt:lpstr>
      <vt:lpstr>Swiss TPH ppt 16-9</vt:lpstr>
      <vt:lpstr>ASTMH Symposium 145:  Supporting Quality and Child Friendly Malaria Interventions</vt:lpstr>
      <vt:lpstr>Severe malaria – a medical emergency</vt:lpstr>
      <vt:lpstr>Severe malaria – unknowns </vt:lpstr>
      <vt:lpstr>Severe malaria treatment – prevent death and disability</vt:lpstr>
      <vt:lpstr>Rectal artesunate (RAS) in health system context</vt:lpstr>
      <vt:lpstr>PowerPoint Presentation</vt:lpstr>
      <vt:lpstr>CARAMAL: Community access to rectal artesunate for malaria</vt:lpstr>
      <vt:lpstr>CARAMAL: generation of evidence</vt:lpstr>
      <vt:lpstr>CARAMAL: generation of evidence</vt:lpstr>
      <vt:lpstr>Referral pathway</vt:lpstr>
      <vt:lpstr>Patient Surveillance System: 28-day follow-up of  patients</vt:lpstr>
      <vt:lpstr>Surveys</vt:lpstr>
      <vt:lpstr>Preliminary findings: iCCM / facility coverage</vt:lpstr>
      <vt:lpstr>Preliminary findings: severity of symptoms </vt:lpstr>
      <vt:lpstr>Drug storage temperatures</vt:lpstr>
      <vt:lpstr>Preliminary findings: treatment and referral pathways </vt:lpstr>
      <vt:lpstr>Preliminary findings: referral health facilities (RHF) </vt:lpstr>
      <vt:lpstr>Preliminary findings: day 28 follow-up </vt:lpstr>
      <vt:lpstr>Outlook</vt:lpstr>
      <vt:lpstr>*The CARAMAL Project consortium</vt:lpstr>
    </vt:vector>
  </TitlesOfParts>
  <Company>Swiss TPH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Department (left justified, max 3 line) Name of Unit Name of Group (if applicable)</dc:title>
  <dc:creator>Manuel Hetzel</dc:creator>
  <cp:lastModifiedBy>Abena Poku-Awuku</cp:lastModifiedBy>
  <cp:revision>130</cp:revision>
  <cp:lastPrinted>2014-07-01T12:55:08Z</cp:lastPrinted>
  <dcterms:created xsi:type="dcterms:W3CDTF">2018-10-27T14:26:47Z</dcterms:created>
  <dcterms:modified xsi:type="dcterms:W3CDTF">2018-11-26T10:45:11Z</dcterms:modified>
</cp:coreProperties>
</file>